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4"/>
    <p:sldMasterId id="2147483705" r:id="rId5"/>
  </p:sldMasterIdLst>
  <p:notesMasterIdLst>
    <p:notesMasterId r:id="rId27"/>
  </p:notesMasterIdLst>
  <p:handoutMasterIdLst>
    <p:handoutMasterId r:id="rId28"/>
  </p:handoutMasterIdLst>
  <p:sldIdLst>
    <p:sldId id="339" r:id="rId6"/>
    <p:sldId id="427" r:id="rId7"/>
    <p:sldId id="341" r:id="rId8"/>
    <p:sldId id="342" r:id="rId9"/>
    <p:sldId id="397" r:id="rId10"/>
    <p:sldId id="411" r:id="rId11"/>
    <p:sldId id="412" r:id="rId12"/>
    <p:sldId id="413" r:id="rId13"/>
    <p:sldId id="399" r:id="rId14"/>
    <p:sldId id="409" r:id="rId15"/>
    <p:sldId id="400" r:id="rId16"/>
    <p:sldId id="410" r:id="rId17"/>
    <p:sldId id="401" r:id="rId18"/>
    <p:sldId id="418" r:id="rId19"/>
    <p:sldId id="419" r:id="rId20"/>
    <p:sldId id="420" r:id="rId21"/>
    <p:sldId id="421" r:id="rId22"/>
    <p:sldId id="424" r:id="rId23"/>
    <p:sldId id="425" r:id="rId24"/>
    <p:sldId id="429" r:id="rId25"/>
    <p:sldId id="43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B33733F8-4157-4CF0-A13D-A6846DCBAF9E}">
          <p14:sldIdLst>
            <p14:sldId id="339"/>
            <p14:sldId id="427"/>
            <p14:sldId id="341"/>
            <p14:sldId id="342"/>
            <p14:sldId id="397"/>
            <p14:sldId id="411"/>
            <p14:sldId id="412"/>
            <p14:sldId id="413"/>
          </p14:sldIdLst>
        </p14:section>
        <p14:section name="Untitled Section" id="{69333389-5D4D-4E09-B69D-4A04EEE13BD6}">
          <p14:sldIdLst>
            <p14:sldId id="399"/>
            <p14:sldId id="409"/>
            <p14:sldId id="400"/>
            <p14:sldId id="410"/>
            <p14:sldId id="401"/>
            <p14:sldId id="418"/>
            <p14:sldId id="419"/>
            <p14:sldId id="420"/>
            <p14:sldId id="421"/>
            <p14:sldId id="424"/>
            <p14:sldId id="425"/>
            <p14:sldId id="429"/>
            <p14:sldId id="43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urphy" initials="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F60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7" autoAdjust="0"/>
    <p:restoredTop sz="95501" autoAdjust="0"/>
  </p:normalViewPr>
  <p:slideViewPr>
    <p:cSldViewPr snapToGrid="0">
      <p:cViewPr varScale="1">
        <p:scale>
          <a:sx n="111" d="100"/>
          <a:sy n="111" d="100"/>
        </p:scale>
        <p:origin x="-1578" y="-84"/>
      </p:cViewPr>
      <p:guideLst>
        <p:guide orient="horz" pos="2160"/>
        <p:guide pos="2880"/>
      </p:guideLst>
    </p:cSldViewPr>
  </p:slideViewPr>
  <p:notesTextViewPr>
    <p:cViewPr>
      <p:scale>
        <a:sx n="1" d="1"/>
        <a:sy n="1" d="1"/>
      </p:scale>
      <p:origin x="0" y="0"/>
    </p:cViewPr>
  </p:notesTextViewPr>
  <p:notesViewPr>
    <p:cSldViewPr snapToGrid="0">
      <p:cViewPr>
        <p:scale>
          <a:sx n="125" d="100"/>
          <a:sy n="125" d="100"/>
        </p:scale>
        <p:origin x="1786" y="-1675"/>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8724FF-5FD2-4FF0-9E3A-1A81FD41622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3A91D68-1019-4622-B9B2-B96CCBBCFBAD}">
      <dgm:prSet phldrT="[Text]" custT="1"/>
      <dgm:spPr>
        <a:solidFill>
          <a:srgbClr val="1F60AD"/>
        </a:solidFill>
      </dgm:spPr>
      <dgm:t>
        <a:bodyPr/>
        <a:lstStyle/>
        <a:p>
          <a:r>
            <a:rPr lang="en-US" sz="2000" dirty="0" smtClean="0"/>
            <a:t>New client transfers assets into account under adviser’s management </a:t>
          </a:r>
          <a:endParaRPr lang="en-US" sz="2000" dirty="0"/>
        </a:p>
      </dgm:t>
    </dgm:pt>
    <dgm:pt modelId="{47690CE4-367C-400B-8F30-E1355EF36C3D}" type="parTrans" cxnId="{71B41856-DCE7-415D-A333-E691E4932A66}">
      <dgm:prSet/>
      <dgm:spPr/>
      <dgm:t>
        <a:bodyPr/>
        <a:lstStyle/>
        <a:p>
          <a:endParaRPr lang="en-US"/>
        </a:p>
      </dgm:t>
    </dgm:pt>
    <dgm:pt modelId="{BAD2454C-574A-4206-A6A8-9BB8EBD5C358}" type="sibTrans" cxnId="{71B41856-DCE7-415D-A333-E691E4932A66}">
      <dgm:prSet/>
      <dgm:spPr/>
      <dgm:t>
        <a:bodyPr/>
        <a:lstStyle/>
        <a:p>
          <a:endParaRPr lang="en-US"/>
        </a:p>
      </dgm:t>
    </dgm:pt>
    <dgm:pt modelId="{0AF0980D-11ED-41DF-A23B-DA0119452D9E}">
      <dgm:prSet phldrT="[Text]" custT="1"/>
      <dgm:spPr>
        <a:solidFill>
          <a:srgbClr val="1F60AD"/>
        </a:solidFill>
      </dgm:spPr>
      <dgm:t>
        <a:bodyPr/>
        <a:lstStyle/>
        <a:p>
          <a:r>
            <a:rPr lang="en-US" sz="2400" dirty="0" smtClean="0"/>
            <a:t>Custody?</a:t>
          </a:r>
          <a:endParaRPr lang="en-US" sz="2400" dirty="0"/>
        </a:p>
      </dgm:t>
    </dgm:pt>
    <dgm:pt modelId="{7FABCD1A-6BA4-41C1-B85D-1E1074C5DA03}" type="parTrans" cxnId="{B8CDBD56-8D6C-4B67-99D5-3C94BD55C1F2}">
      <dgm:prSet/>
      <dgm:spPr>
        <a:ln>
          <a:solidFill>
            <a:srgbClr val="1F60AD"/>
          </a:solidFill>
        </a:ln>
      </dgm:spPr>
      <dgm:t>
        <a:bodyPr/>
        <a:lstStyle/>
        <a:p>
          <a:endParaRPr lang="en-US"/>
        </a:p>
      </dgm:t>
    </dgm:pt>
    <dgm:pt modelId="{BECC6855-6844-47BE-8EA2-5F84C6886F08}" type="sibTrans" cxnId="{B8CDBD56-8D6C-4B67-99D5-3C94BD55C1F2}">
      <dgm:prSet/>
      <dgm:spPr/>
      <dgm:t>
        <a:bodyPr/>
        <a:lstStyle/>
        <a:p>
          <a:endParaRPr lang="en-US"/>
        </a:p>
      </dgm:t>
    </dgm:pt>
    <dgm:pt modelId="{F20A0247-CACA-498B-BDE6-A2FE7D638C3F}">
      <dgm:prSet phldrT="[Text]" custT="1"/>
      <dgm:spPr>
        <a:solidFill>
          <a:srgbClr val="C00000"/>
        </a:solidFill>
      </dgm:spPr>
      <dgm:t>
        <a:bodyPr/>
        <a:lstStyle/>
        <a:p>
          <a:r>
            <a:rPr lang="en-US" sz="2400" dirty="0" smtClean="0">
              <a:solidFill>
                <a:schemeClr val="bg1"/>
              </a:solidFill>
            </a:rPr>
            <a:t>NO</a:t>
          </a:r>
          <a:endParaRPr lang="en-US" sz="2400" dirty="0">
            <a:solidFill>
              <a:schemeClr val="bg1"/>
            </a:solidFill>
          </a:endParaRPr>
        </a:p>
      </dgm:t>
    </dgm:pt>
    <dgm:pt modelId="{D7DA503F-859A-487F-9A18-56FA65023EB1}" type="parTrans" cxnId="{5817A518-56AC-481C-94E5-EE1204E83B9C}">
      <dgm:prSet/>
      <dgm:spPr>
        <a:ln>
          <a:solidFill>
            <a:srgbClr val="1F60AD"/>
          </a:solidFill>
        </a:ln>
      </dgm:spPr>
      <dgm:t>
        <a:bodyPr/>
        <a:lstStyle/>
        <a:p>
          <a:endParaRPr lang="en-US"/>
        </a:p>
      </dgm:t>
    </dgm:pt>
    <dgm:pt modelId="{2EC733C2-30DE-4044-9FFC-7C78D90245A0}" type="sibTrans" cxnId="{5817A518-56AC-481C-94E5-EE1204E83B9C}">
      <dgm:prSet/>
      <dgm:spPr/>
      <dgm:t>
        <a:bodyPr/>
        <a:lstStyle/>
        <a:p>
          <a:endParaRPr lang="en-US"/>
        </a:p>
      </dgm:t>
    </dgm:pt>
    <dgm:pt modelId="{0E367C0D-8AE9-41C3-B120-F0FD022B065A}" type="pres">
      <dgm:prSet presAssocID="{B78724FF-5FD2-4FF0-9E3A-1A81FD416225}" presName="diagram" presStyleCnt="0">
        <dgm:presLayoutVars>
          <dgm:chPref val="1"/>
          <dgm:dir/>
          <dgm:animOne val="branch"/>
          <dgm:animLvl val="lvl"/>
          <dgm:resizeHandles val="exact"/>
        </dgm:presLayoutVars>
      </dgm:prSet>
      <dgm:spPr/>
      <dgm:t>
        <a:bodyPr/>
        <a:lstStyle/>
        <a:p>
          <a:endParaRPr lang="en-US"/>
        </a:p>
      </dgm:t>
    </dgm:pt>
    <dgm:pt modelId="{4593F5DC-5FF4-421F-9EBA-7E42A2FC3F6E}" type="pres">
      <dgm:prSet presAssocID="{A3A91D68-1019-4622-B9B2-B96CCBBCFBAD}" presName="root1" presStyleCnt="0"/>
      <dgm:spPr/>
    </dgm:pt>
    <dgm:pt modelId="{3677A7C3-59F8-4747-B5AF-706E0C5DC744}" type="pres">
      <dgm:prSet presAssocID="{A3A91D68-1019-4622-B9B2-B96CCBBCFBAD}" presName="LevelOneTextNode" presStyleLbl="node0" presStyleIdx="0" presStyleCnt="1" custScaleX="138426" custScaleY="179967">
        <dgm:presLayoutVars>
          <dgm:chPref val="3"/>
        </dgm:presLayoutVars>
      </dgm:prSet>
      <dgm:spPr/>
      <dgm:t>
        <a:bodyPr/>
        <a:lstStyle/>
        <a:p>
          <a:endParaRPr lang="en-US"/>
        </a:p>
      </dgm:t>
    </dgm:pt>
    <dgm:pt modelId="{7399B2CC-DC85-4FCC-B34A-8E6AD68D62A7}" type="pres">
      <dgm:prSet presAssocID="{A3A91D68-1019-4622-B9B2-B96CCBBCFBAD}" presName="level2hierChild" presStyleCnt="0"/>
      <dgm:spPr/>
    </dgm:pt>
    <dgm:pt modelId="{81A78188-BDCD-495F-ACDC-321037D26605}" type="pres">
      <dgm:prSet presAssocID="{7FABCD1A-6BA4-41C1-B85D-1E1074C5DA03}" presName="conn2-1" presStyleLbl="parChTrans1D2" presStyleIdx="0" presStyleCnt="1"/>
      <dgm:spPr/>
      <dgm:t>
        <a:bodyPr/>
        <a:lstStyle/>
        <a:p>
          <a:endParaRPr lang="en-US"/>
        </a:p>
      </dgm:t>
    </dgm:pt>
    <dgm:pt modelId="{068F8090-49B4-489B-B22C-2B282E47B661}" type="pres">
      <dgm:prSet presAssocID="{7FABCD1A-6BA4-41C1-B85D-1E1074C5DA03}" presName="connTx" presStyleLbl="parChTrans1D2" presStyleIdx="0" presStyleCnt="1"/>
      <dgm:spPr/>
      <dgm:t>
        <a:bodyPr/>
        <a:lstStyle/>
        <a:p>
          <a:endParaRPr lang="en-US"/>
        </a:p>
      </dgm:t>
    </dgm:pt>
    <dgm:pt modelId="{797E7039-E054-42E2-95EA-E6800F262C41}" type="pres">
      <dgm:prSet presAssocID="{0AF0980D-11ED-41DF-A23B-DA0119452D9E}" presName="root2" presStyleCnt="0"/>
      <dgm:spPr/>
    </dgm:pt>
    <dgm:pt modelId="{02B7B651-C7E8-4FA2-91C2-D4C37F861103}" type="pres">
      <dgm:prSet presAssocID="{0AF0980D-11ED-41DF-A23B-DA0119452D9E}" presName="LevelTwoTextNode" presStyleLbl="node2" presStyleIdx="0" presStyleCnt="1" custLinFactNeighborX="7040" custLinFactNeighborY="-308">
        <dgm:presLayoutVars>
          <dgm:chPref val="3"/>
        </dgm:presLayoutVars>
      </dgm:prSet>
      <dgm:spPr/>
      <dgm:t>
        <a:bodyPr/>
        <a:lstStyle/>
        <a:p>
          <a:endParaRPr lang="en-US"/>
        </a:p>
      </dgm:t>
    </dgm:pt>
    <dgm:pt modelId="{D0706FF8-F4FA-43D3-B555-E6A56F8C3841}" type="pres">
      <dgm:prSet presAssocID="{0AF0980D-11ED-41DF-A23B-DA0119452D9E}" presName="level3hierChild" presStyleCnt="0"/>
      <dgm:spPr/>
    </dgm:pt>
    <dgm:pt modelId="{56575F51-7C5B-4250-ACF9-B683ED1191E3}" type="pres">
      <dgm:prSet presAssocID="{D7DA503F-859A-487F-9A18-56FA65023EB1}" presName="conn2-1" presStyleLbl="parChTrans1D3" presStyleIdx="0" presStyleCnt="1"/>
      <dgm:spPr/>
      <dgm:t>
        <a:bodyPr/>
        <a:lstStyle/>
        <a:p>
          <a:endParaRPr lang="en-US"/>
        </a:p>
      </dgm:t>
    </dgm:pt>
    <dgm:pt modelId="{6D40F99F-B748-4606-813A-E4B8C888FC6C}" type="pres">
      <dgm:prSet presAssocID="{D7DA503F-859A-487F-9A18-56FA65023EB1}" presName="connTx" presStyleLbl="parChTrans1D3" presStyleIdx="0" presStyleCnt="1"/>
      <dgm:spPr/>
      <dgm:t>
        <a:bodyPr/>
        <a:lstStyle/>
        <a:p>
          <a:endParaRPr lang="en-US"/>
        </a:p>
      </dgm:t>
    </dgm:pt>
    <dgm:pt modelId="{FC974A5C-5C71-4C85-B197-9B5775ECF7A5}" type="pres">
      <dgm:prSet presAssocID="{F20A0247-CACA-498B-BDE6-A2FE7D638C3F}" presName="root2" presStyleCnt="0"/>
      <dgm:spPr/>
    </dgm:pt>
    <dgm:pt modelId="{453B5B42-03B5-4B57-9F8F-13AC4D867A85}" type="pres">
      <dgm:prSet presAssocID="{F20A0247-CACA-498B-BDE6-A2FE7D638C3F}" presName="LevelTwoTextNode" presStyleLbl="node3" presStyleIdx="0" presStyleCnt="1" custLinFactNeighborX="-818" custLinFactNeighborY="150">
        <dgm:presLayoutVars>
          <dgm:chPref val="3"/>
        </dgm:presLayoutVars>
      </dgm:prSet>
      <dgm:spPr/>
      <dgm:t>
        <a:bodyPr/>
        <a:lstStyle/>
        <a:p>
          <a:endParaRPr lang="en-US"/>
        </a:p>
      </dgm:t>
    </dgm:pt>
    <dgm:pt modelId="{3D928CA6-3F7F-48AE-81CE-F1FECA92AD2D}" type="pres">
      <dgm:prSet presAssocID="{F20A0247-CACA-498B-BDE6-A2FE7D638C3F}" presName="level3hierChild" presStyleCnt="0"/>
      <dgm:spPr/>
    </dgm:pt>
  </dgm:ptLst>
  <dgm:cxnLst>
    <dgm:cxn modelId="{EC2B87AF-A0EB-4A90-B7CF-2A555F014BB6}" type="presOf" srcId="{D7DA503F-859A-487F-9A18-56FA65023EB1}" destId="{6D40F99F-B748-4606-813A-E4B8C888FC6C}" srcOrd="1" destOrd="0" presId="urn:microsoft.com/office/officeart/2005/8/layout/hierarchy2"/>
    <dgm:cxn modelId="{F463A9D0-4FF4-4643-9344-790D7468A7CC}" type="presOf" srcId="{0AF0980D-11ED-41DF-A23B-DA0119452D9E}" destId="{02B7B651-C7E8-4FA2-91C2-D4C37F861103}" srcOrd="0" destOrd="0" presId="urn:microsoft.com/office/officeart/2005/8/layout/hierarchy2"/>
    <dgm:cxn modelId="{274E458A-67B2-4AD9-A5A2-9724794AB3E7}" type="presOf" srcId="{B78724FF-5FD2-4FF0-9E3A-1A81FD416225}" destId="{0E367C0D-8AE9-41C3-B120-F0FD022B065A}" srcOrd="0" destOrd="0" presId="urn:microsoft.com/office/officeart/2005/8/layout/hierarchy2"/>
    <dgm:cxn modelId="{58D7749C-0E21-45FB-9A7D-3F3C8BF6F1B8}" type="presOf" srcId="{A3A91D68-1019-4622-B9B2-B96CCBBCFBAD}" destId="{3677A7C3-59F8-4747-B5AF-706E0C5DC744}" srcOrd="0" destOrd="0" presId="urn:microsoft.com/office/officeart/2005/8/layout/hierarchy2"/>
    <dgm:cxn modelId="{B8CDBD56-8D6C-4B67-99D5-3C94BD55C1F2}" srcId="{A3A91D68-1019-4622-B9B2-B96CCBBCFBAD}" destId="{0AF0980D-11ED-41DF-A23B-DA0119452D9E}" srcOrd="0" destOrd="0" parTransId="{7FABCD1A-6BA4-41C1-B85D-1E1074C5DA03}" sibTransId="{BECC6855-6844-47BE-8EA2-5F84C6886F08}"/>
    <dgm:cxn modelId="{00589023-E291-4D6D-9032-F3AC12D30FF8}" type="presOf" srcId="{D7DA503F-859A-487F-9A18-56FA65023EB1}" destId="{56575F51-7C5B-4250-ACF9-B683ED1191E3}" srcOrd="0" destOrd="0" presId="urn:microsoft.com/office/officeart/2005/8/layout/hierarchy2"/>
    <dgm:cxn modelId="{34ACEEA9-B974-46EE-897C-6EED4218C2B8}" type="presOf" srcId="{7FABCD1A-6BA4-41C1-B85D-1E1074C5DA03}" destId="{068F8090-49B4-489B-B22C-2B282E47B661}" srcOrd="1" destOrd="0" presId="urn:microsoft.com/office/officeart/2005/8/layout/hierarchy2"/>
    <dgm:cxn modelId="{5817A518-56AC-481C-94E5-EE1204E83B9C}" srcId="{0AF0980D-11ED-41DF-A23B-DA0119452D9E}" destId="{F20A0247-CACA-498B-BDE6-A2FE7D638C3F}" srcOrd="0" destOrd="0" parTransId="{D7DA503F-859A-487F-9A18-56FA65023EB1}" sibTransId="{2EC733C2-30DE-4044-9FFC-7C78D90245A0}"/>
    <dgm:cxn modelId="{31C5F7FE-B73C-471F-89B2-89F798B124FA}" type="presOf" srcId="{F20A0247-CACA-498B-BDE6-A2FE7D638C3F}" destId="{453B5B42-03B5-4B57-9F8F-13AC4D867A85}" srcOrd="0" destOrd="0" presId="urn:microsoft.com/office/officeart/2005/8/layout/hierarchy2"/>
    <dgm:cxn modelId="{71B41856-DCE7-415D-A333-E691E4932A66}" srcId="{B78724FF-5FD2-4FF0-9E3A-1A81FD416225}" destId="{A3A91D68-1019-4622-B9B2-B96CCBBCFBAD}" srcOrd="0" destOrd="0" parTransId="{47690CE4-367C-400B-8F30-E1355EF36C3D}" sibTransId="{BAD2454C-574A-4206-A6A8-9BB8EBD5C358}"/>
    <dgm:cxn modelId="{9FFDB14A-509E-4E6C-AFD9-4A59F1DA91A6}" type="presOf" srcId="{7FABCD1A-6BA4-41C1-B85D-1E1074C5DA03}" destId="{81A78188-BDCD-495F-ACDC-321037D26605}" srcOrd="0" destOrd="0" presId="urn:microsoft.com/office/officeart/2005/8/layout/hierarchy2"/>
    <dgm:cxn modelId="{BDF0F8E9-9660-48E3-BB1C-77E65BED32EF}" type="presParOf" srcId="{0E367C0D-8AE9-41C3-B120-F0FD022B065A}" destId="{4593F5DC-5FF4-421F-9EBA-7E42A2FC3F6E}" srcOrd="0" destOrd="0" presId="urn:microsoft.com/office/officeart/2005/8/layout/hierarchy2"/>
    <dgm:cxn modelId="{726329E6-959C-4A2A-98A4-5FB4DBF1FF21}" type="presParOf" srcId="{4593F5DC-5FF4-421F-9EBA-7E42A2FC3F6E}" destId="{3677A7C3-59F8-4747-B5AF-706E0C5DC744}" srcOrd="0" destOrd="0" presId="urn:microsoft.com/office/officeart/2005/8/layout/hierarchy2"/>
    <dgm:cxn modelId="{F4E05644-AA8F-4E8F-AC97-D58AABF7A820}" type="presParOf" srcId="{4593F5DC-5FF4-421F-9EBA-7E42A2FC3F6E}" destId="{7399B2CC-DC85-4FCC-B34A-8E6AD68D62A7}" srcOrd="1" destOrd="0" presId="urn:microsoft.com/office/officeart/2005/8/layout/hierarchy2"/>
    <dgm:cxn modelId="{E89CFA75-DD74-4A34-8E01-4D1E21CE4056}" type="presParOf" srcId="{7399B2CC-DC85-4FCC-B34A-8E6AD68D62A7}" destId="{81A78188-BDCD-495F-ACDC-321037D26605}" srcOrd="0" destOrd="0" presId="urn:microsoft.com/office/officeart/2005/8/layout/hierarchy2"/>
    <dgm:cxn modelId="{9D0CF6E3-7D49-40D6-BBC7-188A19DCBE98}" type="presParOf" srcId="{81A78188-BDCD-495F-ACDC-321037D26605}" destId="{068F8090-49B4-489B-B22C-2B282E47B661}" srcOrd="0" destOrd="0" presId="urn:microsoft.com/office/officeart/2005/8/layout/hierarchy2"/>
    <dgm:cxn modelId="{0A7FF886-6407-4F14-B72E-55B173771D4B}" type="presParOf" srcId="{7399B2CC-DC85-4FCC-B34A-8E6AD68D62A7}" destId="{797E7039-E054-42E2-95EA-E6800F262C41}" srcOrd="1" destOrd="0" presId="urn:microsoft.com/office/officeart/2005/8/layout/hierarchy2"/>
    <dgm:cxn modelId="{6C6D4642-FF07-4BD7-8A18-4A7666E34378}" type="presParOf" srcId="{797E7039-E054-42E2-95EA-E6800F262C41}" destId="{02B7B651-C7E8-4FA2-91C2-D4C37F861103}" srcOrd="0" destOrd="0" presId="urn:microsoft.com/office/officeart/2005/8/layout/hierarchy2"/>
    <dgm:cxn modelId="{B19B7BCE-BF89-4D5F-819E-647CDEC93132}" type="presParOf" srcId="{797E7039-E054-42E2-95EA-E6800F262C41}" destId="{D0706FF8-F4FA-43D3-B555-E6A56F8C3841}" srcOrd="1" destOrd="0" presId="urn:microsoft.com/office/officeart/2005/8/layout/hierarchy2"/>
    <dgm:cxn modelId="{A9BF105B-612F-4035-B5F7-6BE6726B53C0}" type="presParOf" srcId="{D0706FF8-F4FA-43D3-B555-E6A56F8C3841}" destId="{56575F51-7C5B-4250-ACF9-B683ED1191E3}" srcOrd="0" destOrd="0" presId="urn:microsoft.com/office/officeart/2005/8/layout/hierarchy2"/>
    <dgm:cxn modelId="{329DD176-986B-41F5-9674-3BC9F835C99E}" type="presParOf" srcId="{56575F51-7C5B-4250-ACF9-B683ED1191E3}" destId="{6D40F99F-B748-4606-813A-E4B8C888FC6C}" srcOrd="0" destOrd="0" presId="urn:microsoft.com/office/officeart/2005/8/layout/hierarchy2"/>
    <dgm:cxn modelId="{9F833AF2-544F-4CCB-84AD-11E179F13B69}" type="presParOf" srcId="{D0706FF8-F4FA-43D3-B555-E6A56F8C3841}" destId="{FC974A5C-5C71-4C85-B197-9B5775ECF7A5}" srcOrd="1" destOrd="0" presId="urn:microsoft.com/office/officeart/2005/8/layout/hierarchy2"/>
    <dgm:cxn modelId="{E039DE9F-6610-49EF-B28D-DFBBC0489098}" type="presParOf" srcId="{FC974A5C-5C71-4C85-B197-9B5775ECF7A5}" destId="{453B5B42-03B5-4B57-9F8F-13AC4D867A85}" srcOrd="0" destOrd="0" presId="urn:microsoft.com/office/officeart/2005/8/layout/hierarchy2"/>
    <dgm:cxn modelId="{9A3C93AA-7939-47FC-837B-C97279097F66}" type="presParOf" srcId="{FC974A5C-5C71-4C85-B197-9B5775ECF7A5}" destId="{3D928CA6-3F7F-48AE-81CE-F1FECA92AD2D}"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8724FF-5FD2-4FF0-9E3A-1A81FD41622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3A91D68-1019-4622-B9B2-B96CCBBCFBAD}">
      <dgm:prSet phldrT="[Text]" custT="1"/>
      <dgm:spPr>
        <a:solidFill>
          <a:srgbClr val="1F60AD"/>
        </a:solidFill>
      </dgm:spPr>
      <dgm:t>
        <a:bodyPr/>
        <a:lstStyle/>
        <a:p>
          <a:r>
            <a:rPr lang="en-US" sz="2000" dirty="0" smtClean="0"/>
            <a:t>Transfer of assets from client’s acct held at SSG to IRA held at SSG</a:t>
          </a:r>
          <a:endParaRPr lang="en-US" sz="2000" dirty="0"/>
        </a:p>
      </dgm:t>
    </dgm:pt>
    <dgm:pt modelId="{47690CE4-367C-400B-8F30-E1355EF36C3D}" type="parTrans" cxnId="{71B41856-DCE7-415D-A333-E691E4932A66}">
      <dgm:prSet/>
      <dgm:spPr/>
      <dgm:t>
        <a:bodyPr/>
        <a:lstStyle/>
        <a:p>
          <a:endParaRPr lang="en-US"/>
        </a:p>
      </dgm:t>
    </dgm:pt>
    <dgm:pt modelId="{BAD2454C-574A-4206-A6A8-9BB8EBD5C358}" type="sibTrans" cxnId="{71B41856-DCE7-415D-A333-E691E4932A66}">
      <dgm:prSet/>
      <dgm:spPr/>
      <dgm:t>
        <a:bodyPr/>
        <a:lstStyle/>
        <a:p>
          <a:endParaRPr lang="en-US"/>
        </a:p>
      </dgm:t>
    </dgm:pt>
    <dgm:pt modelId="{0AF0980D-11ED-41DF-A23B-DA0119452D9E}">
      <dgm:prSet phldrT="[Text]" custT="1"/>
      <dgm:spPr>
        <a:solidFill>
          <a:srgbClr val="1F60AD"/>
        </a:solidFill>
      </dgm:spPr>
      <dgm:t>
        <a:bodyPr/>
        <a:lstStyle/>
        <a:p>
          <a:r>
            <a:rPr lang="en-US" sz="2400" dirty="0" smtClean="0"/>
            <a:t>Custody?</a:t>
          </a:r>
          <a:endParaRPr lang="en-US" sz="2400" dirty="0"/>
        </a:p>
      </dgm:t>
    </dgm:pt>
    <dgm:pt modelId="{7FABCD1A-6BA4-41C1-B85D-1E1074C5DA03}" type="parTrans" cxnId="{B8CDBD56-8D6C-4B67-99D5-3C94BD55C1F2}">
      <dgm:prSet/>
      <dgm:spPr>
        <a:ln>
          <a:solidFill>
            <a:srgbClr val="1F60AD"/>
          </a:solidFill>
        </a:ln>
      </dgm:spPr>
      <dgm:t>
        <a:bodyPr/>
        <a:lstStyle/>
        <a:p>
          <a:endParaRPr lang="en-US"/>
        </a:p>
      </dgm:t>
    </dgm:pt>
    <dgm:pt modelId="{BECC6855-6844-47BE-8EA2-5F84C6886F08}" type="sibTrans" cxnId="{B8CDBD56-8D6C-4B67-99D5-3C94BD55C1F2}">
      <dgm:prSet/>
      <dgm:spPr/>
      <dgm:t>
        <a:bodyPr/>
        <a:lstStyle/>
        <a:p>
          <a:endParaRPr lang="en-US"/>
        </a:p>
      </dgm:t>
    </dgm:pt>
    <dgm:pt modelId="{F20A0247-CACA-498B-BDE6-A2FE7D638C3F}">
      <dgm:prSet phldrT="[Text]" custT="1"/>
      <dgm:spPr>
        <a:solidFill>
          <a:srgbClr val="C00000"/>
        </a:solidFill>
      </dgm:spPr>
      <dgm:t>
        <a:bodyPr/>
        <a:lstStyle/>
        <a:p>
          <a:r>
            <a:rPr lang="en-US" sz="2400" dirty="0" smtClean="0"/>
            <a:t>NO</a:t>
          </a:r>
          <a:endParaRPr lang="en-US" sz="2400" dirty="0"/>
        </a:p>
      </dgm:t>
    </dgm:pt>
    <dgm:pt modelId="{D7DA503F-859A-487F-9A18-56FA65023EB1}" type="parTrans" cxnId="{5817A518-56AC-481C-94E5-EE1204E83B9C}">
      <dgm:prSet/>
      <dgm:spPr>
        <a:ln>
          <a:solidFill>
            <a:srgbClr val="1F60AD"/>
          </a:solidFill>
        </a:ln>
      </dgm:spPr>
      <dgm:t>
        <a:bodyPr/>
        <a:lstStyle/>
        <a:p>
          <a:endParaRPr lang="en-US"/>
        </a:p>
      </dgm:t>
    </dgm:pt>
    <dgm:pt modelId="{2EC733C2-30DE-4044-9FFC-7C78D90245A0}" type="sibTrans" cxnId="{5817A518-56AC-481C-94E5-EE1204E83B9C}">
      <dgm:prSet/>
      <dgm:spPr/>
      <dgm:t>
        <a:bodyPr/>
        <a:lstStyle/>
        <a:p>
          <a:endParaRPr lang="en-US"/>
        </a:p>
      </dgm:t>
    </dgm:pt>
    <dgm:pt modelId="{0E367C0D-8AE9-41C3-B120-F0FD022B065A}" type="pres">
      <dgm:prSet presAssocID="{B78724FF-5FD2-4FF0-9E3A-1A81FD416225}" presName="diagram" presStyleCnt="0">
        <dgm:presLayoutVars>
          <dgm:chPref val="1"/>
          <dgm:dir/>
          <dgm:animOne val="branch"/>
          <dgm:animLvl val="lvl"/>
          <dgm:resizeHandles val="exact"/>
        </dgm:presLayoutVars>
      </dgm:prSet>
      <dgm:spPr/>
      <dgm:t>
        <a:bodyPr/>
        <a:lstStyle/>
        <a:p>
          <a:endParaRPr lang="en-US"/>
        </a:p>
      </dgm:t>
    </dgm:pt>
    <dgm:pt modelId="{4593F5DC-5FF4-421F-9EBA-7E42A2FC3F6E}" type="pres">
      <dgm:prSet presAssocID="{A3A91D68-1019-4622-B9B2-B96CCBBCFBAD}" presName="root1" presStyleCnt="0"/>
      <dgm:spPr/>
    </dgm:pt>
    <dgm:pt modelId="{3677A7C3-59F8-4747-B5AF-706E0C5DC744}" type="pres">
      <dgm:prSet presAssocID="{A3A91D68-1019-4622-B9B2-B96CCBBCFBAD}" presName="LevelOneTextNode" presStyleLbl="node0" presStyleIdx="0" presStyleCnt="1" custScaleX="138426" custScaleY="179967">
        <dgm:presLayoutVars>
          <dgm:chPref val="3"/>
        </dgm:presLayoutVars>
      </dgm:prSet>
      <dgm:spPr/>
      <dgm:t>
        <a:bodyPr/>
        <a:lstStyle/>
        <a:p>
          <a:endParaRPr lang="en-US"/>
        </a:p>
      </dgm:t>
    </dgm:pt>
    <dgm:pt modelId="{7399B2CC-DC85-4FCC-B34A-8E6AD68D62A7}" type="pres">
      <dgm:prSet presAssocID="{A3A91D68-1019-4622-B9B2-B96CCBBCFBAD}" presName="level2hierChild" presStyleCnt="0"/>
      <dgm:spPr/>
    </dgm:pt>
    <dgm:pt modelId="{81A78188-BDCD-495F-ACDC-321037D26605}" type="pres">
      <dgm:prSet presAssocID="{7FABCD1A-6BA4-41C1-B85D-1E1074C5DA03}" presName="conn2-1" presStyleLbl="parChTrans1D2" presStyleIdx="0" presStyleCnt="1"/>
      <dgm:spPr/>
      <dgm:t>
        <a:bodyPr/>
        <a:lstStyle/>
        <a:p>
          <a:endParaRPr lang="en-US"/>
        </a:p>
      </dgm:t>
    </dgm:pt>
    <dgm:pt modelId="{068F8090-49B4-489B-B22C-2B282E47B661}" type="pres">
      <dgm:prSet presAssocID="{7FABCD1A-6BA4-41C1-B85D-1E1074C5DA03}" presName="connTx" presStyleLbl="parChTrans1D2" presStyleIdx="0" presStyleCnt="1"/>
      <dgm:spPr/>
      <dgm:t>
        <a:bodyPr/>
        <a:lstStyle/>
        <a:p>
          <a:endParaRPr lang="en-US"/>
        </a:p>
      </dgm:t>
    </dgm:pt>
    <dgm:pt modelId="{797E7039-E054-42E2-95EA-E6800F262C41}" type="pres">
      <dgm:prSet presAssocID="{0AF0980D-11ED-41DF-A23B-DA0119452D9E}" presName="root2" presStyleCnt="0"/>
      <dgm:spPr/>
    </dgm:pt>
    <dgm:pt modelId="{02B7B651-C7E8-4FA2-91C2-D4C37F861103}" type="pres">
      <dgm:prSet presAssocID="{0AF0980D-11ED-41DF-A23B-DA0119452D9E}" presName="LevelTwoTextNode" presStyleLbl="node2" presStyleIdx="0" presStyleCnt="1" custLinFactNeighborX="1475" custLinFactNeighborY="-308">
        <dgm:presLayoutVars>
          <dgm:chPref val="3"/>
        </dgm:presLayoutVars>
      </dgm:prSet>
      <dgm:spPr/>
      <dgm:t>
        <a:bodyPr/>
        <a:lstStyle/>
        <a:p>
          <a:endParaRPr lang="en-US"/>
        </a:p>
      </dgm:t>
    </dgm:pt>
    <dgm:pt modelId="{D0706FF8-F4FA-43D3-B555-E6A56F8C3841}" type="pres">
      <dgm:prSet presAssocID="{0AF0980D-11ED-41DF-A23B-DA0119452D9E}" presName="level3hierChild" presStyleCnt="0"/>
      <dgm:spPr/>
    </dgm:pt>
    <dgm:pt modelId="{56575F51-7C5B-4250-ACF9-B683ED1191E3}" type="pres">
      <dgm:prSet presAssocID="{D7DA503F-859A-487F-9A18-56FA65023EB1}" presName="conn2-1" presStyleLbl="parChTrans1D3" presStyleIdx="0" presStyleCnt="1"/>
      <dgm:spPr/>
      <dgm:t>
        <a:bodyPr/>
        <a:lstStyle/>
        <a:p>
          <a:endParaRPr lang="en-US"/>
        </a:p>
      </dgm:t>
    </dgm:pt>
    <dgm:pt modelId="{6D40F99F-B748-4606-813A-E4B8C888FC6C}" type="pres">
      <dgm:prSet presAssocID="{D7DA503F-859A-487F-9A18-56FA65023EB1}" presName="connTx" presStyleLbl="parChTrans1D3" presStyleIdx="0" presStyleCnt="1"/>
      <dgm:spPr/>
      <dgm:t>
        <a:bodyPr/>
        <a:lstStyle/>
        <a:p>
          <a:endParaRPr lang="en-US"/>
        </a:p>
      </dgm:t>
    </dgm:pt>
    <dgm:pt modelId="{FC974A5C-5C71-4C85-B197-9B5775ECF7A5}" type="pres">
      <dgm:prSet presAssocID="{F20A0247-CACA-498B-BDE6-A2FE7D638C3F}" presName="root2" presStyleCnt="0"/>
      <dgm:spPr/>
    </dgm:pt>
    <dgm:pt modelId="{453B5B42-03B5-4B57-9F8F-13AC4D867A85}" type="pres">
      <dgm:prSet presAssocID="{F20A0247-CACA-498B-BDE6-A2FE7D638C3F}" presName="LevelTwoTextNode" presStyleLbl="node3" presStyleIdx="0" presStyleCnt="1" custLinFactNeighborX="-818" custLinFactNeighborY="-834">
        <dgm:presLayoutVars>
          <dgm:chPref val="3"/>
        </dgm:presLayoutVars>
      </dgm:prSet>
      <dgm:spPr/>
      <dgm:t>
        <a:bodyPr/>
        <a:lstStyle/>
        <a:p>
          <a:endParaRPr lang="en-US"/>
        </a:p>
      </dgm:t>
    </dgm:pt>
    <dgm:pt modelId="{3D928CA6-3F7F-48AE-81CE-F1FECA92AD2D}" type="pres">
      <dgm:prSet presAssocID="{F20A0247-CACA-498B-BDE6-A2FE7D638C3F}" presName="level3hierChild" presStyleCnt="0"/>
      <dgm:spPr/>
    </dgm:pt>
  </dgm:ptLst>
  <dgm:cxnLst>
    <dgm:cxn modelId="{EC2B87AF-A0EB-4A90-B7CF-2A555F014BB6}" type="presOf" srcId="{D7DA503F-859A-487F-9A18-56FA65023EB1}" destId="{6D40F99F-B748-4606-813A-E4B8C888FC6C}" srcOrd="1" destOrd="0" presId="urn:microsoft.com/office/officeart/2005/8/layout/hierarchy2"/>
    <dgm:cxn modelId="{F463A9D0-4FF4-4643-9344-790D7468A7CC}" type="presOf" srcId="{0AF0980D-11ED-41DF-A23B-DA0119452D9E}" destId="{02B7B651-C7E8-4FA2-91C2-D4C37F861103}" srcOrd="0" destOrd="0" presId="urn:microsoft.com/office/officeart/2005/8/layout/hierarchy2"/>
    <dgm:cxn modelId="{274E458A-67B2-4AD9-A5A2-9724794AB3E7}" type="presOf" srcId="{B78724FF-5FD2-4FF0-9E3A-1A81FD416225}" destId="{0E367C0D-8AE9-41C3-B120-F0FD022B065A}" srcOrd="0" destOrd="0" presId="urn:microsoft.com/office/officeart/2005/8/layout/hierarchy2"/>
    <dgm:cxn modelId="{58D7749C-0E21-45FB-9A7D-3F3C8BF6F1B8}" type="presOf" srcId="{A3A91D68-1019-4622-B9B2-B96CCBBCFBAD}" destId="{3677A7C3-59F8-4747-B5AF-706E0C5DC744}" srcOrd="0" destOrd="0" presId="urn:microsoft.com/office/officeart/2005/8/layout/hierarchy2"/>
    <dgm:cxn modelId="{B8CDBD56-8D6C-4B67-99D5-3C94BD55C1F2}" srcId="{A3A91D68-1019-4622-B9B2-B96CCBBCFBAD}" destId="{0AF0980D-11ED-41DF-A23B-DA0119452D9E}" srcOrd="0" destOrd="0" parTransId="{7FABCD1A-6BA4-41C1-B85D-1E1074C5DA03}" sibTransId="{BECC6855-6844-47BE-8EA2-5F84C6886F08}"/>
    <dgm:cxn modelId="{00589023-E291-4D6D-9032-F3AC12D30FF8}" type="presOf" srcId="{D7DA503F-859A-487F-9A18-56FA65023EB1}" destId="{56575F51-7C5B-4250-ACF9-B683ED1191E3}" srcOrd="0" destOrd="0" presId="urn:microsoft.com/office/officeart/2005/8/layout/hierarchy2"/>
    <dgm:cxn modelId="{34ACEEA9-B974-46EE-897C-6EED4218C2B8}" type="presOf" srcId="{7FABCD1A-6BA4-41C1-B85D-1E1074C5DA03}" destId="{068F8090-49B4-489B-B22C-2B282E47B661}" srcOrd="1" destOrd="0" presId="urn:microsoft.com/office/officeart/2005/8/layout/hierarchy2"/>
    <dgm:cxn modelId="{5817A518-56AC-481C-94E5-EE1204E83B9C}" srcId="{0AF0980D-11ED-41DF-A23B-DA0119452D9E}" destId="{F20A0247-CACA-498B-BDE6-A2FE7D638C3F}" srcOrd="0" destOrd="0" parTransId="{D7DA503F-859A-487F-9A18-56FA65023EB1}" sibTransId="{2EC733C2-30DE-4044-9FFC-7C78D90245A0}"/>
    <dgm:cxn modelId="{31C5F7FE-B73C-471F-89B2-89F798B124FA}" type="presOf" srcId="{F20A0247-CACA-498B-BDE6-A2FE7D638C3F}" destId="{453B5B42-03B5-4B57-9F8F-13AC4D867A85}" srcOrd="0" destOrd="0" presId="urn:microsoft.com/office/officeart/2005/8/layout/hierarchy2"/>
    <dgm:cxn modelId="{71B41856-DCE7-415D-A333-E691E4932A66}" srcId="{B78724FF-5FD2-4FF0-9E3A-1A81FD416225}" destId="{A3A91D68-1019-4622-B9B2-B96CCBBCFBAD}" srcOrd="0" destOrd="0" parTransId="{47690CE4-367C-400B-8F30-E1355EF36C3D}" sibTransId="{BAD2454C-574A-4206-A6A8-9BB8EBD5C358}"/>
    <dgm:cxn modelId="{9FFDB14A-509E-4E6C-AFD9-4A59F1DA91A6}" type="presOf" srcId="{7FABCD1A-6BA4-41C1-B85D-1E1074C5DA03}" destId="{81A78188-BDCD-495F-ACDC-321037D26605}" srcOrd="0" destOrd="0" presId="urn:microsoft.com/office/officeart/2005/8/layout/hierarchy2"/>
    <dgm:cxn modelId="{BDF0F8E9-9660-48E3-BB1C-77E65BED32EF}" type="presParOf" srcId="{0E367C0D-8AE9-41C3-B120-F0FD022B065A}" destId="{4593F5DC-5FF4-421F-9EBA-7E42A2FC3F6E}" srcOrd="0" destOrd="0" presId="urn:microsoft.com/office/officeart/2005/8/layout/hierarchy2"/>
    <dgm:cxn modelId="{726329E6-959C-4A2A-98A4-5FB4DBF1FF21}" type="presParOf" srcId="{4593F5DC-5FF4-421F-9EBA-7E42A2FC3F6E}" destId="{3677A7C3-59F8-4747-B5AF-706E0C5DC744}" srcOrd="0" destOrd="0" presId="urn:microsoft.com/office/officeart/2005/8/layout/hierarchy2"/>
    <dgm:cxn modelId="{F4E05644-AA8F-4E8F-AC97-D58AABF7A820}" type="presParOf" srcId="{4593F5DC-5FF4-421F-9EBA-7E42A2FC3F6E}" destId="{7399B2CC-DC85-4FCC-B34A-8E6AD68D62A7}" srcOrd="1" destOrd="0" presId="urn:microsoft.com/office/officeart/2005/8/layout/hierarchy2"/>
    <dgm:cxn modelId="{E89CFA75-DD74-4A34-8E01-4D1E21CE4056}" type="presParOf" srcId="{7399B2CC-DC85-4FCC-B34A-8E6AD68D62A7}" destId="{81A78188-BDCD-495F-ACDC-321037D26605}" srcOrd="0" destOrd="0" presId="urn:microsoft.com/office/officeart/2005/8/layout/hierarchy2"/>
    <dgm:cxn modelId="{9D0CF6E3-7D49-40D6-BBC7-188A19DCBE98}" type="presParOf" srcId="{81A78188-BDCD-495F-ACDC-321037D26605}" destId="{068F8090-49B4-489B-B22C-2B282E47B661}" srcOrd="0" destOrd="0" presId="urn:microsoft.com/office/officeart/2005/8/layout/hierarchy2"/>
    <dgm:cxn modelId="{0A7FF886-6407-4F14-B72E-55B173771D4B}" type="presParOf" srcId="{7399B2CC-DC85-4FCC-B34A-8E6AD68D62A7}" destId="{797E7039-E054-42E2-95EA-E6800F262C41}" srcOrd="1" destOrd="0" presId="urn:microsoft.com/office/officeart/2005/8/layout/hierarchy2"/>
    <dgm:cxn modelId="{6C6D4642-FF07-4BD7-8A18-4A7666E34378}" type="presParOf" srcId="{797E7039-E054-42E2-95EA-E6800F262C41}" destId="{02B7B651-C7E8-4FA2-91C2-D4C37F861103}" srcOrd="0" destOrd="0" presId="urn:microsoft.com/office/officeart/2005/8/layout/hierarchy2"/>
    <dgm:cxn modelId="{B19B7BCE-BF89-4D5F-819E-647CDEC93132}" type="presParOf" srcId="{797E7039-E054-42E2-95EA-E6800F262C41}" destId="{D0706FF8-F4FA-43D3-B555-E6A56F8C3841}" srcOrd="1" destOrd="0" presId="urn:microsoft.com/office/officeart/2005/8/layout/hierarchy2"/>
    <dgm:cxn modelId="{A9BF105B-612F-4035-B5F7-6BE6726B53C0}" type="presParOf" srcId="{D0706FF8-F4FA-43D3-B555-E6A56F8C3841}" destId="{56575F51-7C5B-4250-ACF9-B683ED1191E3}" srcOrd="0" destOrd="0" presId="urn:microsoft.com/office/officeart/2005/8/layout/hierarchy2"/>
    <dgm:cxn modelId="{329DD176-986B-41F5-9674-3BC9F835C99E}" type="presParOf" srcId="{56575F51-7C5B-4250-ACF9-B683ED1191E3}" destId="{6D40F99F-B748-4606-813A-E4B8C888FC6C}" srcOrd="0" destOrd="0" presId="urn:microsoft.com/office/officeart/2005/8/layout/hierarchy2"/>
    <dgm:cxn modelId="{9F833AF2-544F-4CCB-84AD-11E179F13B69}" type="presParOf" srcId="{D0706FF8-F4FA-43D3-B555-E6A56F8C3841}" destId="{FC974A5C-5C71-4C85-B197-9B5775ECF7A5}" srcOrd="1" destOrd="0" presId="urn:microsoft.com/office/officeart/2005/8/layout/hierarchy2"/>
    <dgm:cxn modelId="{E039DE9F-6610-49EF-B28D-DFBBC0489098}" type="presParOf" srcId="{FC974A5C-5C71-4C85-B197-9B5775ECF7A5}" destId="{453B5B42-03B5-4B57-9F8F-13AC4D867A85}" srcOrd="0" destOrd="0" presId="urn:microsoft.com/office/officeart/2005/8/layout/hierarchy2"/>
    <dgm:cxn modelId="{9A3C93AA-7939-47FC-837B-C97279097F66}" type="presParOf" srcId="{FC974A5C-5C71-4C85-B197-9B5775ECF7A5}" destId="{3D928CA6-3F7F-48AE-81CE-F1FECA92AD2D}"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8724FF-5FD2-4FF0-9E3A-1A81FD41622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3A91D68-1019-4622-B9B2-B96CCBBCFBAD}">
      <dgm:prSet phldrT="[Text]"/>
      <dgm:spPr>
        <a:solidFill>
          <a:srgbClr val="1F60AD"/>
        </a:solidFill>
      </dgm:spPr>
      <dgm:t>
        <a:bodyPr/>
        <a:lstStyle/>
        <a:p>
          <a:r>
            <a:rPr lang="en-US" dirty="0" smtClean="0"/>
            <a:t>LOA to transfer funds for payments to IRS, client authorizes each transfer</a:t>
          </a:r>
          <a:endParaRPr lang="en-US" dirty="0"/>
        </a:p>
      </dgm:t>
    </dgm:pt>
    <dgm:pt modelId="{47690CE4-367C-400B-8F30-E1355EF36C3D}" type="parTrans" cxnId="{71B41856-DCE7-415D-A333-E691E4932A66}">
      <dgm:prSet/>
      <dgm:spPr/>
      <dgm:t>
        <a:bodyPr/>
        <a:lstStyle/>
        <a:p>
          <a:endParaRPr lang="en-US"/>
        </a:p>
      </dgm:t>
    </dgm:pt>
    <dgm:pt modelId="{BAD2454C-574A-4206-A6A8-9BB8EBD5C358}" type="sibTrans" cxnId="{71B41856-DCE7-415D-A333-E691E4932A66}">
      <dgm:prSet/>
      <dgm:spPr/>
      <dgm:t>
        <a:bodyPr/>
        <a:lstStyle/>
        <a:p>
          <a:endParaRPr lang="en-US"/>
        </a:p>
      </dgm:t>
    </dgm:pt>
    <dgm:pt modelId="{0AF0980D-11ED-41DF-A23B-DA0119452D9E}">
      <dgm:prSet phldrT="[Text]" custT="1"/>
      <dgm:spPr>
        <a:solidFill>
          <a:srgbClr val="1F60AD"/>
        </a:solidFill>
      </dgm:spPr>
      <dgm:t>
        <a:bodyPr/>
        <a:lstStyle/>
        <a:p>
          <a:r>
            <a:rPr lang="en-US" sz="2400" dirty="0" smtClean="0"/>
            <a:t>Custody?</a:t>
          </a:r>
          <a:endParaRPr lang="en-US" sz="2400" dirty="0"/>
        </a:p>
      </dgm:t>
    </dgm:pt>
    <dgm:pt modelId="{7FABCD1A-6BA4-41C1-B85D-1E1074C5DA03}" type="parTrans" cxnId="{B8CDBD56-8D6C-4B67-99D5-3C94BD55C1F2}">
      <dgm:prSet/>
      <dgm:spPr>
        <a:ln>
          <a:solidFill>
            <a:srgbClr val="1F60AD"/>
          </a:solidFill>
        </a:ln>
      </dgm:spPr>
      <dgm:t>
        <a:bodyPr/>
        <a:lstStyle/>
        <a:p>
          <a:endParaRPr lang="en-US"/>
        </a:p>
      </dgm:t>
    </dgm:pt>
    <dgm:pt modelId="{BECC6855-6844-47BE-8EA2-5F84C6886F08}" type="sibTrans" cxnId="{B8CDBD56-8D6C-4B67-99D5-3C94BD55C1F2}">
      <dgm:prSet/>
      <dgm:spPr/>
      <dgm:t>
        <a:bodyPr/>
        <a:lstStyle/>
        <a:p>
          <a:endParaRPr lang="en-US"/>
        </a:p>
      </dgm:t>
    </dgm:pt>
    <dgm:pt modelId="{F20A0247-CACA-498B-BDE6-A2FE7D638C3F}">
      <dgm:prSet phldrT="[Text]" custT="1"/>
      <dgm:spPr>
        <a:solidFill>
          <a:srgbClr val="C00000"/>
        </a:solidFill>
      </dgm:spPr>
      <dgm:t>
        <a:bodyPr/>
        <a:lstStyle/>
        <a:p>
          <a:r>
            <a:rPr lang="en-US" sz="2400" dirty="0" smtClean="0"/>
            <a:t>NO</a:t>
          </a:r>
          <a:endParaRPr lang="en-US" sz="2400" dirty="0"/>
        </a:p>
      </dgm:t>
    </dgm:pt>
    <dgm:pt modelId="{D7DA503F-859A-487F-9A18-56FA65023EB1}" type="parTrans" cxnId="{5817A518-56AC-481C-94E5-EE1204E83B9C}">
      <dgm:prSet/>
      <dgm:spPr>
        <a:ln>
          <a:solidFill>
            <a:srgbClr val="1F60AD"/>
          </a:solidFill>
        </a:ln>
      </dgm:spPr>
      <dgm:t>
        <a:bodyPr/>
        <a:lstStyle/>
        <a:p>
          <a:endParaRPr lang="en-US"/>
        </a:p>
      </dgm:t>
    </dgm:pt>
    <dgm:pt modelId="{2EC733C2-30DE-4044-9FFC-7C78D90245A0}" type="sibTrans" cxnId="{5817A518-56AC-481C-94E5-EE1204E83B9C}">
      <dgm:prSet/>
      <dgm:spPr/>
      <dgm:t>
        <a:bodyPr/>
        <a:lstStyle/>
        <a:p>
          <a:endParaRPr lang="en-US"/>
        </a:p>
      </dgm:t>
    </dgm:pt>
    <dgm:pt modelId="{0E367C0D-8AE9-41C3-B120-F0FD022B065A}" type="pres">
      <dgm:prSet presAssocID="{B78724FF-5FD2-4FF0-9E3A-1A81FD416225}" presName="diagram" presStyleCnt="0">
        <dgm:presLayoutVars>
          <dgm:chPref val="1"/>
          <dgm:dir/>
          <dgm:animOne val="branch"/>
          <dgm:animLvl val="lvl"/>
          <dgm:resizeHandles val="exact"/>
        </dgm:presLayoutVars>
      </dgm:prSet>
      <dgm:spPr/>
      <dgm:t>
        <a:bodyPr/>
        <a:lstStyle/>
        <a:p>
          <a:endParaRPr lang="en-US"/>
        </a:p>
      </dgm:t>
    </dgm:pt>
    <dgm:pt modelId="{4593F5DC-5FF4-421F-9EBA-7E42A2FC3F6E}" type="pres">
      <dgm:prSet presAssocID="{A3A91D68-1019-4622-B9B2-B96CCBBCFBAD}" presName="root1" presStyleCnt="0"/>
      <dgm:spPr/>
    </dgm:pt>
    <dgm:pt modelId="{3677A7C3-59F8-4747-B5AF-706E0C5DC744}" type="pres">
      <dgm:prSet presAssocID="{A3A91D68-1019-4622-B9B2-B96CCBBCFBAD}" presName="LevelOneTextNode" presStyleLbl="node0" presStyleIdx="0" presStyleCnt="1" custScaleX="138426" custScaleY="179967">
        <dgm:presLayoutVars>
          <dgm:chPref val="3"/>
        </dgm:presLayoutVars>
      </dgm:prSet>
      <dgm:spPr/>
      <dgm:t>
        <a:bodyPr/>
        <a:lstStyle/>
        <a:p>
          <a:endParaRPr lang="en-US"/>
        </a:p>
      </dgm:t>
    </dgm:pt>
    <dgm:pt modelId="{7399B2CC-DC85-4FCC-B34A-8E6AD68D62A7}" type="pres">
      <dgm:prSet presAssocID="{A3A91D68-1019-4622-B9B2-B96CCBBCFBAD}" presName="level2hierChild" presStyleCnt="0"/>
      <dgm:spPr/>
    </dgm:pt>
    <dgm:pt modelId="{81A78188-BDCD-495F-ACDC-321037D26605}" type="pres">
      <dgm:prSet presAssocID="{7FABCD1A-6BA4-41C1-B85D-1E1074C5DA03}" presName="conn2-1" presStyleLbl="parChTrans1D2" presStyleIdx="0" presStyleCnt="1"/>
      <dgm:spPr/>
      <dgm:t>
        <a:bodyPr/>
        <a:lstStyle/>
        <a:p>
          <a:endParaRPr lang="en-US"/>
        </a:p>
      </dgm:t>
    </dgm:pt>
    <dgm:pt modelId="{068F8090-49B4-489B-B22C-2B282E47B661}" type="pres">
      <dgm:prSet presAssocID="{7FABCD1A-6BA4-41C1-B85D-1E1074C5DA03}" presName="connTx" presStyleLbl="parChTrans1D2" presStyleIdx="0" presStyleCnt="1"/>
      <dgm:spPr/>
      <dgm:t>
        <a:bodyPr/>
        <a:lstStyle/>
        <a:p>
          <a:endParaRPr lang="en-US"/>
        </a:p>
      </dgm:t>
    </dgm:pt>
    <dgm:pt modelId="{797E7039-E054-42E2-95EA-E6800F262C41}" type="pres">
      <dgm:prSet presAssocID="{0AF0980D-11ED-41DF-A23B-DA0119452D9E}" presName="root2" presStyleCnt="0"/>
      <dgm:spPr/>
    </dgm:pt>
    <dgm:pt modelId="{02B7B651-C7E8-4FA2-91C2-D4C37F861103}" type="pres">
      <dgm:prSet presAssocID="{0AF0980D-11ED-41DF-A23B-DA0119452D9E}" presName="LevelTwoTextNode" presStyleLbl="node2" presStyleIdx="0" presStyleCnt="1" custLinFactNeighborX="983" custLinFactNeighborY="-307">
        <dgm:presLayoutVars>
          <dgm:chPref val="3"/>
        </dgm:presLayoutVars>
      </dgm:prSet>
      <dgm:spPr/>
      <dgm:t>
        <a:bodyPr/>
        <a:lstStyle/>
        <a:p>
          <a:endParaRPr lang="en-US"/>
        </a:p>
      </dgm:t>
    </dgm:pt>
    <dgm:pt modelId="{D0706FF8-F4FA-43D3-B555-E6A56F8C3841}" type="pres">
      <dgm:prSet presAssocID="{0AF0980D-11ED-41DF-A23B-DA0119452D9E}" presName="level3hierChild" presStyleCnt="0"/>
      <dgm:spPr/>
    </dgm:pt>
    <dgm:pt modelId="{56575F51-7C5B-4250-ACF9-B683ED1191E3}" type="pres">
      <dgm:prSet presAssocID="{D7DA503F-859A-487F-9A18-56FA65023EB1}" presName="conn2-1" presStyleLbl="parChTrans1D3" presStyleIdx="0" presStyleCnt="1"/>
      <dgm:spPr/>
      <dgm:t>
        <a:bodyPr/>
        <a:lstStyle/>
        <a:p>
          <a:endParaRPr lang="en-US"/>
        </a:p>
      </dgm:t>
    </dgm:pt>
    <dgm:pt modelId="{6D40F99F-B748-4606-813A-E4B8C888FC6C}" type="pres">
      <dgm:prSet presAssocID="{D7DA503F-859A-487F-9A18-56FA65023EB1}" presName="connTx" presStyleLbl="parChTrans1D3" presStyleIdx="0" presStyleCnt="1"/>
      <dgm:spPr/>
      <dgm:t>
        <a:bodyPr/>
        <a:lstStyle/>
        <a:p>
          <a:endParaRPr lang="en-US"/>
        </a:p>
      </dgm:t>
    </dgm:pt>
    <dgm:pt modelId="{FC974A5C-5C71-4C85-B197-9B5775ECF7A5}" type="pres">
      <dgm:prSet presAssocID="{F20A0247-CACA-498B-BDE6-A2FE7D638C3F}" presName="root2" presStyleCnt="0"/>
      <dgm:spPr/>
    </dgm:pt>
    <dgm:pt modelId="{453B5B42-03B5-4B57-9F8F-13AC4D867A85}" type="pres">
      <dgm:prSet presAssocID="{F20A0247-CACA-498B-BDE6-A2FE7D638C3F}" presName="LevelTwoTextNode" presStyleLbl="node3" presStyleIdx="0" presStyleCnt="1" custLinFactNeighborX="-973" custLinFactNeighborY="-1815">
        <dgm:presLayoutVars>
          <dgm:chPref val="3"/>
        </dgm:presLayoutVars>
      </dgm:prSet>
      <dgm:spPr/>
      <dgm:t>
        <a:bodyPr/>
        <a:lstStyle/>
        <a:p>
          <a:endParaRPr lang="en-US"/>
        </a:p>
      </dgm:t>
    </dgm:pt>
    <dgm:pt modelId="{3D928CA6-3F7F-48AE-81CE-F1FECA92AD2D}" type="pres">
      <dgm:prSet presAssocID="{F20A0247-CACA-498B-BDE6-A2FE7D638C3F}" presName="level3hierChild" presStyleCnt="0"/>
      <dgm:spPr/>
    </dgm:pt>
  </dgm:ptLst>
  <dgm:cxnLst>
    <dgm:cxn modelId="{EC2B87AF-A0EB-4A90-B7CF-2A555F014BB6}" type="presOf" srcId="{D7DA503F-859A-487F-9A18-56FA65023EB1}" destId="{6D40F99F-B748-4606-813A-E4B8C888FC6C}" srcOrd="1" destOrd="0" presId="urn:microsoft.com/office/officeart/2005/8/layout/hierarchy2"/>
    <dgm:cxn modelId="{F463A9D0-4FF4-4643-9344-790D7468A7CC}" type="presOf" srcId="{0AF0980D-11ED-41DF-A23B-DA0119452D9E}" destId="{02B7B651-C7E8-4FA2-91C2-D4C37F861103}" srcOrd="0" destOrd="0" presId="urn:microsoft.com/office/officeart/2005/8/layout/hierarchy2"/>
    <dgm:cxn modelId="{274E458A-67B2-4AD9-A5A2-9724794AB3E7}" type="presOf" srcId="{B78724FF-5FD2-4FF0-9E3A-1A81FD416225}" destId="{0E367C0D-8AE9-41C3-B120-F0FD022B065A}" srcOrd="0" destOrd="0" presId="urn:microsoft.com/office/officeart/2005/8/layout/hierarchy2"/>
    <dgm:cxn modelId="{58D7749C-0E21-45FB-9A7D-3F3C8BF6F1B8}" type="presOf" srcId="{A3A91D68-1019-4622-B9B2-B96CCBBCFBAD}" destId="{3677A7C3-59F8-4747-B5AF-706E0C5DC744}" srcOrd="0" destOrd="0" presId="urn:microsoft.com/office/officeart/2005/8/layout/hierarchy2"/>
    <dgm:cxn modelId="{B8CDBD56-8D6C-4B67-99D5-3C94BD55C1F2}" srcId="{A3A91D68-1019-4622-B9B2-B96CCBBCFBAD}" destId="{0AF0980D-11ED-41DF-A23B-DA0119452D9E}" srcOrd="0" destOrd="0" parTransId="{7FABCD1A-6BA4-41C1-B85D-1E1074C5DA03}" sibTransId="{BECC6855-6844-47BE-8EA2-5F84C6886F08}"/>
    <dgm:cxn modelId="{00589023-E291-4D6D-9032-F3AC12D30FF8}" type="presOf" srcId="{D7DA503F-859A-487F-9A18-56FA65023EB1}" destId="{56575F51-7C5B-4250-ACF9-B683ED1191E3}" srcOrd="0" destOrd="0" presId="urn:microsoft.com/office/officeart/2005/8/layout/hierarchy2"/>
    <dgm:cxn modelId="{34ACEEA9-B974-46EE-897C-6EED4218C2B8}" type="presOf" srcId="{7FABCD1A-6BA4-41C1-B85D-1E1074C5DA03}" destId="{068F8090-49B4-489B-B22C-2B282E47B661}" srcOrd="1" destOrd="0" presId="urn:microsoft.com/office/officeart/2005/8/layout/hierarchy2"/>
    <dgm:cxn modelId="{5817A518-56AC-481C-94E5-EE1204E83B9C}" srcId="{0AF0980D-11ED-41DF-A23B-DA0119452D9E}" destId="{F20A0247-CACA-498B-BDE6-A2FE7D638C3F}" srcOrd="0" destOrd="0" parTransId="{D7DA503F-859A-487F-9A18-56FA65023EB1}" sibTransId="{2EC733C2-30DE-4044-9FFC-7C78D90245A0}"/>
    <dgm:cxn modelId="{31C5F7FE-B73C-471F-89B2-89F798B124FA}" type="presOf" srcId="{F20A0247-CACA-498B-BDE6-A2FE7D638C3F}" destId="{453B5B42-03B5-4B57-9F8F-13AC4D867A85}" srcOrd="0" destOrd="0" presId="urn:microsoft.com/office/officeart/2005/8/layout/hierarchy2"/>
    <dgm:cxn modelId="{71B41856-DCE7-415D-A333-E691E4932A66}" srcId="{B78724FF-5FD2-4FF0-9E3A-1A81FD416225}" destId="{A3A91D68-1019-4622-B9B2-B96CCBBCFBAD}" srcOrd="0" destOrd="0" parTransId="{47690CE4-367C-400B-8F30-E1355EF36C3D}" sibTransId="{BAD2454C-574A-4206-A6A8-9BB8EBD5C358}"/>
    <dgm:cxn modelId="{9FFDB14A-509E-4E6C-AFD9-4A59F1DA91A6}" type="presOf" srcId="{7FABCD1A-6BA4-41C1-B85D-1E1074C5DA03}" destId="{81A78188-BDCD-495F-ACDC-321037D26605}" srcOrd="0" destOrd="0" presId="urn:microsoft.com/office/officeart/2005/8/layout/hierarchy2"/>
    <dgm:cxn modelId="{BDF0F8E9-9660-48E3-BB1C-77E65BED32EF}" type="presParOf" srcId="{0E367C0D-8AE9-41C3-B120-F0FD022B065A}" destId="{4593F5DC-5FF4-421F-9EBA-7E42A2FC3F6E}" srcOrd="0" destOrd="0" presId="urn:microsoft.com/office/officeart/2005/8/layout/hierarchy2"/>
    <dgm:cxn modelId="{726329E6-959C-4A2A-98A4-5FB4DBF1FF21}" type="presParOf" srcId="{4593F5DC-5FF4-421F-9EBA-7E42A2FC3F6E}" destId="{3677A7C3-59F8-4747-B5AF-706E0C5DC744}" srcOrd="0" destOrd="0" presId="urn:microsoft.com/office/officeart/2005/8/layout/hierarchy2"/>
    <dgm:cxn modelId="{F4E05644-AA8F-4E8F-AC97-D58AABF7A820}" type="presParOf" srcId="{4593F5DC-5FF4-421F-9EBA-7E42A2FC3F6E}" destId="{7399B2CC-DC85-4FCC-B34A-8E6AD68D62A7}" srcOrd="1" destOrd="0" presId="urn:microsoft.com/office/officeart/2005/8/layout/hierarchy2"/>
    <dgm:cxn modelId="{E89CFA75-DD74-4A34-8E01-4D1E21CE4056}" type="presParOf" srcId="{7399B2CC-DC85-4FCC-B34A-8E6AD68D62A7}" destId="{81A78188-BDCD-495F-ACDC-321037D26605}" srcOrd="0" destOrd="0" presId="urn:microsoft.com/office/officeart/2005/8/layout/hierarchy2"/>
    <dgm:cxn modelId="{9D0CF6E3-7D49-40D6-BBC7-188A19DCBE98}" type="presParOf" srcId="{81A78188-BDCD-495F-ACDC-321037D26605}" destId="{068F8090-49B4-489B-B22C-2B282E47B661}" srcOrd="0" destOrd="0" presId="urn:microsoft.com/office/officeart/2005/8/layout/hierarchy2"/>
    <dgm:cxn modelId="{0A7FF886-6407-4F14-B72E-55B173771D4B}" type="presParOf" srcId="{7399B2CC-DC85-4FCC-B34A-8E6AD68D62A7}" destId="{797E7039-E054-42E2-95EA-E6800F262C41}" srcOrd="1" destOrd="0" presId="urn:microsoft.com/office/officeart/2005/8/layout/hierarchy2"/>
    <dgm:cxn modelId="{6C6D4642-FF07-4BD7-8A18-4A7666E34378}" type="presParOf" srcId="{797E7039-E054-42E2-95EA-E6800F262C41}" destId="{02B7B651-C7E8-4FA2-91C2-D4C37F861103}" srcOrd="0" destOrd="0" presId="urn:microsoft.com/office/officeart/2005/8/layout/hierarchy2"/>
    <dgm:cxn modelId="{B19B7BCE-BF89-4D5F-819E-647CDEC93132}" type="presParOf" srcId="{797E7039-E054-42E2-95EA-E6800F262C41}" destId="{D0706FF8-F4FA-43D3-B555-E6A56F8C3841}" srcOrd="1" destOrd="0" presId="urn:microsoft.com/office/officeart/2005/8/layout/hierarchy2"/>
    <dgm:cxn modelId="{A9BF105B-612F-4035-B5F7-6BE6726B53C0}" type="presParOf" srcId="{D0706FF8-F4FA-43D3-B555-E6A56F8C3841}" destId="{56575F51-7C5B-4250-ACF9-B683ED1191E3}" srcOrd="0" destOrd="0" presId="urn:microsoft.com/office/officeart/2005/8/layout/hierarchy2"/>
    <dgm:cxn modelId="{329DD176-986B-41F5-9674-3BC9F835C99E}" type="presParOf" srcId="{56575F51-7C5B-4250-ACF9-B683ED1191E3}" destId="{6D40F99F-B748-4606-813A-E4B8C888FC6C}" srcOrd="0" destOrd="0" presId="urn:microsoft.com/office/officeart/2005/8/layout/hierarchy2"/>
    <dgm:cxn modelId="{9F833AF2-544F-4CCB-84AD-11E179F13B69}" type="presParOf" srcId="{D0706FF8-F4FA-43D3-B555-E6A56F8C3841}" destId="{FC974A5C-5C71-4C85-B197-9B5775ECF7A5}" srcOrd="1" destOrd="0" presId="urn:microsoft.com/office/officeart/2005/8/layout/hierarchy2"/>
    <dgm:cxn modelId="{E039DE9F-6610-49EF-B28D-DFBBC0489098}" type="presParOf" srcId="{FC974A5C-5C71-4C85-B197-9B5775ECF7A5}" destId="{453B5B42-03B5-4B57-9F8F-13AC4D867A85}" srcOrd="0" destOrd="0" presId="urn:microsoft.com/office/officeart/2005/8/layout/hierarchy2"/>
    <dgm:cxn modelId="{9A3C93AA-7939-47FC-837B-C97279097F66}" type="presParOf" srcId="{FC974A5C-5C71-4C85-B197-9B5775ECF7A5}" destId="{3D928CA6-3F7F-48AE-81CE-F1FECA92AD2D}"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2" tIns="46582" rIns="93162" bIns="46582" rtlCol="0"/>
          <a:lstStyle>
            <a:lvl1pPr algn="l">
              <a:defRPr sz="1300"/>
            </a:lvl1pPr>
          </a:lstStyle>
          <a:p>
            <a:endParaRPr lang="en-US" dirty="0"/>
          </a:p>
        </p:txBody>
      </p:sp>
      <p:sp>
        <p:nvSpPr>
          <p:cNvPr id="3" name="Date Placeholder 2"/>
          <p:cNvSpPr>
            <a:spLocks noGrp="1"/>
          </p:cNvSpPr>
          <p:nvPr>
            <p:ph type="dt" sz="quarter" idx="1"/>
          </p:nvPr>
        </p:nvSpPr>
        <p:spPr>
          <a:xfrm>
            <a:off x="3970940" y="0"/>
            <a:ext cx="3037840" cy="466435"/>
          </a:xfrm>
          <a:prstGeom prst="rect">
            <a:avLst/>
          </a:prstGeom>
        </p:spPr>
        <p:txBody>
          <a:bodyPr vert="horz" lIns="93162" tIns="46582" rIns="93162" bIns="46582" rtlCol="0"/>
          <a:lstStyle>
            <a:lvl1pPr algn="r">
              <a:defRPr sz="1300"/>
            </a:lvl1pPr>
          </a:lstStyle>
          <a:p>
            <a:fld id="{0AB58625-E560-400F-9C6E-BCC99DD34E6D}" type="datetimeFigureOut">
              <a:rPr lang="en-US" smtClean="0"/>
              <a:pPr/>
              <a:t>4/25/2018</a:t>
            </a:fld>
            <a:endParaRPr lang="en-US" dirty="0"/>
          </a:p>
        </p:txBody>
      </p:sp>
      <p:sp>
        <p:nvSpPr>
          <p:cNvPr id="4" name="Footer Placeholder 3"/>
          <p:cNvSpPr>
            <a:spLocks noGrp="1"/>
          </p:cNvSpPr>
          <p:nvPr>
            <p:ph type="ftr" sz="quarter" idx="2"/>
          </p:nvPr>
        </p:nvSpPr>
        <p:spPr>
          <a:xfrm>
            <a:off x="1" y="8829969"/>
            <a:ext cx="3037840" cy="466434"/>
          </a:xfrm>
          <a:prstGeom prst="rect">
            <a:avLst/>
          </a:prstGeom>
        </p:spPr>
        <p:txBody>
          <a:bodyPr vert="horz" lIns="93162" tIns="46582" rIns="93162" bIns="46582"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40" y="8829969"/>
            <a:ext cx="3037840" cy="466434"/>
          </a:xfrm>
          <a:prstGeom prst="rect">
            <a:avLst/>
          </a:prstGeom>
        </p:spPr>
        <p:txBody>
          <a:bodyPr vert="horz" lIns="93162" tIns="46582" rIns="93162" bIns="46582" rtlCol="0" anchor="b"/>
          <a:lstStyle>
            <a:lvl1pPr algn="r">
              <a:defRPr sz="1300"/>
            </a:lvl1pPr>
          </a:lstStyle>
          <a:p>
            <a:fld id="{90CF01C0-11F6-4860-A626-F1B263DDF6F1}" type="slidenum">
              <a:rPr lang="en-US" smtClean="0"/>
              <a:pPr/>
              <a:t>‹#›</a:t>
            </a:fld>
            <a:endParaRPr lang="en-US" dirty="0"/>
          </a:p>
        </p:txBody>
      </p:sp>
    </p:spTree>
    <p:extLst>
      <p:ext uri="{BB962C8B-B14F-4D97-AF65-F5344CB8AC3E}">
        <p14:creationId xmlns:p14="http://schemas.microsoft.com/office/powerpoint/2010/main" xmlns="" val="17052835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2" tIns="46582" rIns="93162" bIns="46582" rtlCol="0"/>
          <a:lstStyle>
            <a:lvl1pPr algn="l">
              <a:defRPr sz="1300"/>
            </a:lvl1pPr>
          </a:lstStyle>
          <a:p>
            <a:endParaRPr lang="en-US" dirty="0"/>
          </a:p>
        </p:txBody>
      </p:sp>
      <p:sp>
        <p:nvSpPr>
          <p:cNvPr id="3" name="Date Placeholder 2"/>
          <p:cNvSpPr>
            <a:spLocks noGrp="1"/>
          </p:cNvSpPr>
          <p:nvPr>
            <p:ph type="dt" idx="1"/>
          </p:nvPr>
        </p:nvSpPr>
        <p:spPr>
          <a:xfrm>
            <a:off x="3970940" y="0"/>
            <a:ext cx="3037840" cy="466435"/>
          </a:xfrm>
          <a:prstGeom prst="rect">
            <a:avLst/>
          </a:prstGeom>
        </p:spPr>
        <p:txBody>
          <a:bodyPr vert="horz" lIns="93162" tIns="46582" rIns="93162" bIns="46582" rtlCol="0"/>
          <a:lstStyle>
            <a:lvl1pPr algn="r">
              <a:defRPr sz="1300"/>
            </a:lvl1pPr>
          </a:lstStyle>
          <a:p>
            <a:fld id="{220268D3-8D85-49D1-99C6-DC8140C7D0D0}" type="datetimeFigureOut">
              <a:rPr lang="en-US" smtClean="0"/>
              <a:pPr/>
              <a:t>4/25/2018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2" tIns="46582" rIns="93162" bIns="46582"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62" tIns="46582" rIns="93162"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9"/>
            <a:ext cx="3037840" cy="466434"/>
          </a:xfrm>
          <a:prstGeom prst="rect">
            <a:avLst/>
          </a:prstGeom>
        </p:spPr>
        <p:txBody>
          <a:bodyPr vert="horz" lIns="93162" tIns="46582" rIns="93162" bIns="46582"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40" y="8829969"/>
            <a:ext cx="3037840" cy="466434"/>
          </a:xfrm>
          <a:prstGeom prst="rect">
            <a:avLst/>
          </a:prstGeom>
        </p:spPr>
        <p:txBody>
          <a:bodyPr vert="horz" lIns="93162" tIns="46582" rIns="93162" bIns="46582" rtlCol="0" anchor="b"/>
          <a:lstStyle>
            <a:lvl1pPr algn="r">
              <a:defRPr sz="1300"/>
            </a:lvl1pPr>
          </a:lstStyle>
          <a:p>
            <a:fld id="{73D86880-CA87-48B9-BC77-977CCA1F2A18}" type="slidenum">
              <a:rPr lang="en-US" smtClean="0"/>
              <a:pPr/>
              <a:t>‹#›</a:t>
            </a:fld>
            <a:endParaRPr lang="en-US" dirty="0"/>
          </a:p>
        </p:txBody>
      </p:sp>
    </p:spTree>
    <p:extLst>
      <p:ext uri="{BB962C8B-B14F-4D97-AF65-F5344CB8AC3E}">
        <p14:creationId xmlns:p14="http://schemas.microsoft.com/office/powerpoint/2010/main" xmlns="" val="41412072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37C15C-9D72-4047-951E-F6B86264C3F6}" type="slidenum">
              <a:rPr lang="en-US" smtClean="0"/>
              <a:pPr/>
              <a:t>2</a:t>
            </a:fld>
            <a:endParaRPr lang="en-US"/>
          </a:p>
        </p:txBody>
      </p:sp>
    </p:spTree>
    <p:extLst>
      <p:ext uri="{BB962C8B-B14F-4D97-AF65-F5344CB8AC3E}">
        <p14:creationId xmlns:p14="http://schemas.microsoft.com/office/powerpoint/2010/main" xmlns="" val="124601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“Standing Letter”. Client authorizes each time</a:t>
            </a:r>
            <a:endParaRPr lang="en-US" dirty="0"/>
          </a:p>
        </p:txBody>
      </p:sp>
      <p:sp>
        <p:nvSpPr>
          <p:cNvPr id="4" name="Slide Number Placeholder 3"/>
          <p:cNvSpPr>
            <a:spLocks noGrp="1"/>
          </p:cNvSpPr>
          <p:nvPr>
            <p:ph type="sldNum" sz="quarter" idx="10"/>
          </p:nvPr>
        </p:nvSpPr>
        <p:spPr/>
        <p:txBody>
          <a:bodyPr/>
          <a:lstStyle/>
          <a:p>
            <a:fld id="{73D86880-CA87-48B9-BC77-977CCA1F2A18}" type="slidenum">
              <a:rPr lang="en-US" smtClean="0"/>
              <a:pPr/>
              <a:t>16</a:t>
            </a:fld>
            <a:endParaRPr lang="en-US" dirty="0"/>
          </a:p>
        </p:txBody>
      </p:sp>
    </p:spTree>
    <p:extLst>
      <p:ext uri="{BB962C8B-B14F-4D97-AF65-F5344CB8AC3E}">
        <p14:creationId xmlns:p14="http://schemas.microsoft.com/office/powerpoint/2010/main" xmlns="" val="1265769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surprise exam required if in compliance with 7 bullet points</a:t>
            </a:r>
            <a:endParaRPr lang="en-US" dirty="0"/>
          </a:p>
        </p:txBody>
      </p:sp>
      <p:sp>
        <p:nvSpPr>
          <p:cNvPr id="4" name="Slide Number Placeholder 3"/>
          <p:cNvSpPr>
            <a:spLocks noGrp="1"/>
          </p:cNvSpPr>
          <p:nvPr>
            <p:ph type="sldNum" sz="quarter" idx="10"/>
          </p:nvPr>
        </p:nvSpPr>
        <p:spPr/>
        <p:txBody>
          <a:bodyPr/>
          <a:lstStyle/>
          <a:p>
            <a:fld id="{73D86880-CA87-48B9-BC77-977CCA1F2A18}" type="slidenum">
              <a:rPr lang="en-US" smtClean="0"/>
              <a:pPr/>
              <a:t>17</a:t>
            </a:fld>
            <a:endParaRPr lang="en-US" dirty="0"/>
          </a:p>
        </p:txBody>
      </p:sp>
    </p:spTree>
    <p:extLst>
      <p:ext uri="{BB962C8B-B14F-4D97-AF65-F5344CB8AC3E}">
        <p14:creationId xmlns:p14="http://schemas.microsoft.com/office/powerpoint/2010/main" xmlns="" val="2534515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authorization generally gives discretion as to payee. Unlike SLOA situation. Full custody</a:t>
            </a:r>
            <a:endParaRPr lang="en-US" dirty="0"/>
          </a:p>
        </p:txBody>
      </p:sp>
      <p:sp>
        <p:nvSpPr>
          <p:cNvPr id="4" name="Slide Number Placeholder 3"/>
          <p:cNvSpPr>
            <a:spLocks noGrp="1"/>
          </p:cNvSpPr>
          <p:nvPr>
            <p:ph type="sldNum" sz="quarter" idx="10"/>
          </p:nvPr>
        </p:nvSpPr>
        <p:spPr/>
        <p:txBody>
          <a:bodyPr/>
          <a:lstStyle/>
          <a:p>
            <a:fld id="{73D86880-CA87-48B9-BC77-977CCA1F2A18}" type="slidenum">
              <a:rPr lang="en-US" smtClean="0"/>
              <a:pPr/>
              <a:t>18</a:t>
            </a:fld>
            <a:endParaRPr lang="en-US" dirty="0"/>
          </a:p>
        </p:txBody>
      </p:sp>
    </p:spTree>
    <p:extLst>
      <p:ext uri="{BB962C8B-B14F-4D97-AF65-F5344CB8AC3E}">
        <p14:creationId xmlns:p14="http://schemas.microsoft.com/office/powerpoint/2010/main" xmlns="" val="1598134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be custody if not “like titled”. </a:t>
            </a:r>
            <a:endParaRPr lang="en-US" dirty="0"/>
          </a:p>
        </p:txBody>
      </p:sp>
      <p:sp>
        <p:nvSpPr>
          <p:cNvPr id="4" name="Slide Number Placeholder 3"/>
          <p:cNvSpPr>
            <a:spLocks noGrp="1"/>
          </p:cNvSpPr>
          <p:nvPr>
            <p:ph type="sldNum" sz="quarter" idx="10"/>
          </p:nvPr>
        </p:nvSpPr>
        <p:spPr/>
        <p:txBody>
          <a:bodyPr/>
          <a:lstStyle/>
          <a:p>
            <a:fld id="{73D86880-CA87-48B9-BC77-977CCA1F2A18}" type="slidenum">
              <a:rPr lang="en-US" smtClean="0"/>
              <a:pPr/>
              <a:t>19</a:t>
            </a:fld>
            <a:endParaRPr lang="en-US" dirty="0"/>
          </a:p>
        </p:txBody>
      </p:sp>
    </p:spTree>
    <p:extLst>
      <p:ext uri="{BB962C8B-B14F-4D97-AF65-F5344CB8AC3E}">
        <p14:creationId xmlns:p14="http://schemas.microsoft.com/office/powerpoint/2010/main" xmlns="" val="1689665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21CAD-D5C7-4F2A-A3D0-1BDE78008A60}" type="slidenum">
              <a:rPr lang="en-US" smtClean="0"/>
              <a:pPr/>
              <a:t>20</a:t>
            </a:fld>
            <a:endParaRPr lang="en-US"/>
          </a:p>
        </p:txBody>
      </p:sp>
    </p:spTree>
    <p:extLst>
      <p:ext uri="{BB962C8B-B14F-4D97-AF65-F5344CB8AC3E}">
        <p14:creationId xmlns:p14="http://schemas.microsoft.com/office/powerpoint/2010/main" xmlns="" val="3208568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41413"/>
            <a:ext cx="4105275" cy="3079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37C15C-9D72-4047-951E-F6B86264C3F6}"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xmlns="" val="383039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41413"/>
            <a:ext cx="4105275" cy="3079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37C15C-9D72-4047-951E-F6B86264C3F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xmlns="" val="3194205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B49C6D9-F17C-45B5-9A7F-C5A98FEF49DD}" type="slidenum">
              <a:rPr lang="en-US" smtClean="0">
                <a:solidFill>
                  <a:prstClr val="black"/>
                </a:solidFill>
              </a:rPr>
              <a:pPr>
                <a:defRPr/>
              </a:pPr>
              <a:t>4</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179316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B49C6D9-F17C-45B5-9A7F-C5A98FEF49DD}" type="slidenum">
              <a:rPr lang="en-US" smtClean="0">
                <a:solidFill>
                  <a:prstClr val="black"/>
                </a:solidFill>
              </a:rPr>
              <a:pPr>
                <a:defRPr/>
              </a:pPr>
              <a:t>5</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4126734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B49C6D9-F17C-45B5-9A7F-C5A98FEF49DD}" type="slidenum">
              <a:rPr lang="en-US" smtClean="0">
                <a:solidFill>
                  <a:prstClr val="black"/>
                </a:solidFill>
              </a:rPr>
              <a:pPr>
                <a:defRPr/>
              </a:pPr>
              <a:t>6</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1709532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B49C6D9-F17C-45B5-9A7F-C5A98FEF49DD}" type="slidenum">
              <a:rPr lang="en-US" smtClean="0">
                <a:solidFill>
                  <a:prstClr val="black"/>
                </a:solidFill>
              </a:rPr>
              <a:pPr>
                <a:defRPr/>
              </a:pPr>
              <a:t>7</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4106011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B49C6D9-F17C-45B5-9A7F-C5A98FEF49DD}" type="slidenum">
              <a:rPr lang="en-US" smtClean="0">
                <a:solidFill>
                  <a:prstClr val="black"/>
                </a:solidFill>
              </a:rPr>
              <a:pPr>
                <a:defRPr/>
              </a:pPr>
              <a:t>8</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298469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transfer-in. No SLOA. No access to client’s funds or securities</a:t>
            </a:r>
            <a:endParaRPr lang="en-US" dirty="0"/>
          </a:p>
        </p:txBody>
      </p:sp>
      <p:sp>
        <p:nvSpPr>
          <p:cNvPr id="4" name="Slide Number Placeholder 3"/>
          <p:cNvSpPr>
            <a:spLocks noGrp="1"/>
          </p:cNvSpPr>
          <p:nvPr>
            <p:ph type="sldNum" sz="quarter" idx="10"/>
          </p:nvPr>
        </p:nvSpPr>
        <p:spPr/>
        <p:txBody>
          <a:bodyPr/>
          <a:lstStyle/>
          <a:p>
            <a:fld id="{73D86880-CA87-48B9-BC77-977CCA1F2A18}" type="slidenum">
              <a:rPr lang="en-US" smtClean="0"/>
              <a:pPr/>
              <a:t>14</a:t>
            </a:fld>
            <a:endParaRPr lang="en-US" dirty="0"/>
          </a:p>
        </p:txBody>
      </p:sp>
    </p:spTree>
    <p:extLst>
      <p:ext uri="{BB962C8B-B14F-4D97-AF65-F5344CB8AC3E}">
        <p14:creationId xmlns:p14="http://schemas.microsoft.com/office/powerpoint/2010/main" xmlns="" val="3845619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SLOA. One time transfer</a:t>
            </a:r>
            <a:endParaRPr lang="en-US" dirty="0"/>
          </a:p>
        </p:txBody>
      </p:sp>
      <p:sp>
        <p:nvSpPr>
          <p:cNvPr id="4" name="Slide Number Placeholder 3"/>
          <p:cNvSpPr>
            <a:spLocks noGrp="1"/>
          </p:cNvSpPr>
          <p:nvPr>
            <p:ph type="sldNum" sz="quarter" idx="10"/>
          </p:nvPr>
        </p:nvSpPr>
        <p:spPr/>
        <p:txBody>
          <a:bodyPr/>
          <a:lstStyle/>
          <a:p>
            <a:fld id="{73D86880-CA87-48B9-BC77-977CCA1F2A18}" type="slidenum">
              <a:rPr lang="en-US" smtClean="0"/>
              <a:pPr/>
              <a:t>15</a:t>
            </a:fld>
            <a:endParaRPr lang="en-US" dirty="0"/>
          </a:p>
        </p:txBody>
      </p:sp>
    </p:spTree>
    <p:extLst>
      <p:ext uri="{BB962C8B-B14F-4D97-AF65-F5344CB8AC3E}">
        <p14:creationId xmlns:p14="http://schemas.microsoft.com/office/powerpoint/2010/main" xmlns="" val="582225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2138" y="2530549"/>
            <a:ext cx="7931888" cy="754913"/>
          </a:xfrm>
        </p:spPr>
        <p:txBody>
          <a:bodyPr anchor="b">
            <a:normAutofit/>
          </a:bodyPr>
          <a:lstStyle>
            <a:lvl1pPr algn="l">
              <a:defRPr sz="4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14670" y="3389389"/>
            <a:ext cx="7931888" cy="491496"/>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xmlns="" val="82736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2138" y="2530549"/>
            <a:ext cx="7931888" cy="754913"/>
          </a:xfrm>
        </p:spPr>
        <p:txBody>
          <a:bodyPr anchor="b">
            <a:normAutofit/>
          </a:bodyPr>
          <a:lstStyle>
            <a:lvl1pPr algn="l">
              <a:defRPr sz="4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14670" y="3389389"/>
            <a:ext cx="7931888" cy="491496"/>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xmlns="" val="76211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userDrawn="1"/>
        </p:nvGrpSpPr>
        <p:grpSpPr>
          <a:xfrm>
            <a:off x="-3333" y="95175"/>
            <a:ext cx="5648759" cy="931006"/>
            <a:chOff x="4618" y="55418"/>
            <a:chExt cx="7901709" cy="1302328"/>
          </a:xfrm>
        </p:grpSpPr>
        <p:sp>
          <p:nvSpPr>
            <p:cNvPr id="8" name="Rectangle 7"/>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buClr>
                <a:srgbClr val="1F60AD"/>
              </a:buClr>
              <a:defRPr sz="2000"/>
            </a:lvl1pPr>
            <a:lvl2pPr marL="685800" indent="-228600">
              <a:buClr>
                <a:srgbClr val="1F60AD"/>
              </a:buClr>
              <a:buFont typeface="Courier New" panose="02070309020205020404" pitchFamily="49" charset="0"/>
              <a:buChar char="­"/>
              <a:tabLst>
                <a:tab pos="630238" algn="l"/>
              </a:tabLst>
              <a:defRPr sz="2000"/>
            </a:lvl2pPr>
            <a:lvl3pPr marL="1143000" indent="-228600">
              <a:buClr>
                <a:srgbClr val="1F60AD"/>
              </a:buClr>
              <a:buFont typeface="Wingdings" panose="05000000000000000000" pitchFamily="2" charset="2"/>
              <a:buChar char="§"/>
              <a:defRPr sz="2000"/>
            </a:lvl3pPr>
            <a:lvl4pPr>
              <a:buClr>
                <a:srgbClr val="1F60AD"/>
              </a:buClr>
              <a:defRPr sz="2000"/>
            </a:lvl4pPr>
            <a:lvl5pPr marL="2057400" indent="-228600">
              <a:buClr>
                <a:srgbClr val="1F60AD"/>
              </a:buClr>
              <a:buFont typeface="Courier New" panose="02070309020205020404" pitchFamily="49"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45770" y="5994400"/>
            <a:ext cx="4135108" cy="365125"/>
          </a:xfrm>
        </p:spPr>
        <p:txBody>
          <a:bodyPr/>
          <a:lstStyle>
            <a:lvl1pPr>
              <a:defRPr/>
            </a:lvl1pPr>
          </a:lstStyle>
          <a:p>
            <a:r>
              <a:rPr lang="en-US" smtClean="0">
                <a:solidFill>
                  <a:prstClr val="black">
                    <a:tint val="75000"/>
                  </a:prstClr>
                </a:solidFill>
              </a:rPr>
              <a:t>06/06/17 Regulatory Exams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5994400"/>
            <a:ext cx="2057400" cy="365125"/>
          </a:xfrm>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3589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grpSp>
        <p:nvGrpSpPr>
          <p:cNvPr id="7" name="Group 6"/>
          <p:cNvGrpSpPr/>
          <p:nvPr userDrawn="1"/>
        </p:nvGrpSpPr>
        <p:grpSpPr>
          <a:xfrm>
            <a:off x="-3333" y="95175"/>
            <a:ext cx="5648759" cy="931006"/>
            <a:chOff x="4618" y="55418"/>
            <a:chExt cx="7901709" cy="1302328"/>
          </a:xfrm>
        </p:grpSpPr>
        <p:sp>
          <p:nvSpPr>
            <p:cNvPr id="8" name="Rectangle 7"/>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 name="Slide Number Placeholder 5"/>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87456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userDrawn="1"/>
        </p:nvGrpSpPr>
        <p:grpSpPr>
          <a:xfrm>
            <a:off x="-3333" y="95175"/>
            <a:ext cx="5648759" cy="931006"/>
            <a:chOff x="4618" y="55418"/>
            <a:chExt cx="7901709" cy="1302328"/>
          </a:xfrm>
        </p:grpSpPr>
        <p:sp>
          <p:nvSpPr>
            <p:cNvPr id="9" name="Rectangle 8"/>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556591" y="181013"/>
            <a:ext cx="4969565" cy="837217"/>
          </a:xfrm>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79286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userDrawn="1"/>
        </p:nvGrpSpPr>
        <p:grpSpPr>
          <a:xfrm>
            <a:off x="-3333" y="95175"/>
            <a:ext cx="5648759" cy="931006"/>
            <a:chOff x="4618" y="55418"/>
            <a:chExt cx="7901709" cy="1302328"/>
          </a:xfrm>
        </p:grpSpPr>
        <p:sp>
          <p:nvSpPr>
            <p:cNvPr id="11" name="Rectangle 10"/>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556591" y="181013"/>
            <a:ext cx="4929809" cy="845168"/>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65063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userDrawn="1"/>
        </p:nvGrpSpPr>
        <p:grpSpPr>
          <a:xfrm>
            <a:off x="-3333" y="95175"/>
            <a:ext cx="5648759" cy="931006"/>
            <a:chOff x="4618" y="55418"/>
            <a:chExt cx="7901709" cy="1302328"/>
          </a:xfrm>
        </p:grpSpPr>
        <p:sp>
          <p:nvSpPr>
            <p:cNvPr id="7" name="Rectangle 6"/>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556591" y="181013"/>
            <a:ext cx="4985467" cy="83721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912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21354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0" y="943694"/>
            <a:ext cx="3645030" cy="843301"/>
            <a:chOff x="4618" y="55418"/>
            <a:chExt cx="7901709" cy="1302328"/>
          </a:xfrm>
        </p:grpSpPr>
        <p:sp>
          <p:nvSpPr>
            <p:cNvPr id="9" name="Rectangle 8"/>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629840" y="1021446"/>
            <a:ext cx="2949179" cy="765548"/>
          </a:xfrm>
        </p:spPr>
        <p:txBody>
          <a:bodyPr anchor="b">
            <a:normAutofit/>
          </a:bodyPr>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98288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userDrawn="1"/>
        </p:nvGrpSpPr>
        <p:grpSpPr>
          <a:xfrm>
            <a:off x="0" y="943694"/>
            <a:ext cx="3645030" cy="843301"/>
            <a:chOff x="4618" y="55418"/>
            <a:chExt cx="7901709" cy="1302328"/>
          </a:xfrm>
        </p:grpSpPr>
        <p:sp>
          <p:nvSpPr>
            <p:cNvPr id="9" name="Rectangle 8"/>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629841" y="1089329"/>
            <a:ext cx="2949178" cy="628154"/>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7481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userDrawn="1"/>
        </p:nvGrpSpPr>
        <p:grpSpPr>
          <a:xfrm>
            <a:off x="-3333" y="95175"/>
            <a:ext cx="5648759" cy="931006"/>
            <a:chOff x="4618" y="55418"/>
            <a:chExt cx="7901709" cy="1302328"/>
          </a:xfrm>
        </p:grpSpPr>
        <p:sp>
          <p:nvSpPr>
            <p:cNvPr id="8" name="Rectangle 7"/>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45769" y="6356351"/>
            <a:ext cx="4792055" cy="365125"/>
          </a:xfrm>
        </p:spPr>
        <p:txBody>
          <a:bodyPr/>
          <a:lstStyle/>
          <a:p>
            <a:r>
              <a:rPr lang="en-US" smtClean="0">
                <a:solidFill>
                  <a:prstClr val="black">
                    <a:tint val="75000"/>
                  </a:prstClr>
                </a:solidFill>
              </a:rPr>
              <a:t>06/06/17 Regulatory Exams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415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grpSp>
        <p:nvGrpSpPr>
          <p:cNvPr id="7" name="Group 6"/>
          <p:cNvGrpSpPr/>
          <p:nvPr userDrawn="1"/>
        </p:nvGrpSpPr>
        <p:grpSpPr>
          <a:xfrm>
            <a:off x="-3333" y="95175"/>
            <a:ext cx="5648759" cy="931006"/>
            <a:chOff x="4618" y="55418"/>
            <a:chExt cx="7901709" cy="1302328"/>
          </a:xfrm>
        </p:grpSpPr>
        <p:sp>
          <p:nvSpPr>
            <p:cNvPr id="8" name="Rectangle 7"/>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 name="Slide Number Placeholder 5"/>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6851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userDrawn="1"/>
        </p:nvGrpSpPr>
        <p:grpSpPr>
          <a:xfrm>
            <a:off x="-3333" y="95175"/>
            <a:ext cx="5648759" cy="931006"/>
            <a:chOff x="4618" y="55418"/>
            <a:chExt cx="7901709" cy="1302328"/>
          </a:xfrm>
        </p:grpSpPr>
        <p:sp>
          <p:nvSpPr>
            <p:cNvPr id="9" name="Rectangle 8"/>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556591" y="181013"/>
            <a:ext cx="4969565" cy="837217"/>
          </a:xfrm>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253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userDrawn="1"/>
        </p:nvGrpSpPr>
        <p:grpSpPr>
          <a:xfrm>
            <a:off x="-3333" y="95175"/>
            <a:ext cx="5648759" cy="931006"/>
            <a:chOff x="4618" y="55418"/>
            <a:chExt cx="7901709" cy="1302328"/>
          </a:xfrm>
        </p:grpSpPr>
        <p:sp>
          <p:nvSpPr>
            <p:cNvPr id="11" name="Rectangle 10"/>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556591" y="181013"/>
            <a:ext cx="4929809" cy="845168"/>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7595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userDrawn="1"/>
        </p:nvGrpSpPr>
        <p:grpSpPr>
          <a:xfrm>
            <a:off x="-3333" y="95175"/>
            <a:ext cx="5648759" cy="931006"/>
            <a:chOff x="4618" y="55418"/>
            <a:chExt cx="7901709" cy="1302328"/>
          </a:xfrm>
        </p:grpSpPr>
        <p:sp>
          <p:nvSpPr>
            <p:cNvPr id="7" name="Rectangle 6"/>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556591" y="181013"/>
            <a:ext cx="4985467" cy="83721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2094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1822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0" y="943694"/>
            <a:ext cx="3645030" cy="843301"/>
            <a:chOff x="4618" y="55418"/>
            <a:chExt cx="7901709" cy="1302328"/>
          </a:xfrm>
        </p:grpSpPr>
        <p:sp>
          <p:nvSpPr>
            <p:cNvPr id="9" name="Rectangle 8"/>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629840" y="1021446"/>
            <a:ext cx="2949179" cy="765548"/>
          </a:xfrm>
        </p:spPr>
        <p:txBody>
          <a:bodyPr anchor="b">
            <a:normAutofit/>
          </a:bodyPr>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9597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userDrawn="1"/>
        </p:nvGrpSpPr>
        <p:grpSpPr>
          <a:xfrm>
            <a:off x="0" y="943694"/>
            <a:ext cx="3645030" cy="843301"/>
            <a:chOff x="4618" y="55418"/>
            <a:chExt cx="7901709" cy="1302328"/>
          </a:xfrm>
        </p:grpSpPr>
        <p:sp>
          <p:nvSpPr>
            <p:cNvPr id="9" name="Rectangle 8"/>
            <p:cNvSpPr/>
            <p:nvPr userDrawn="1"/>
          </p:nvSpPr>
          <p:spPr>
            <a:xfrm>
              <a:off x="396240" y="175492"/>
              <a:ext cx="7510087" cy="118225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flipH="1">
              <a:off x="4618" y="55418"/>
              <a:ext cx="391622" cy="1302327"/>
            </a:xfrm>
            <a:custGeom>
              <a:avLst/>
              <a:gdLst>
                <a:gd name="connsiteX0" fmla="*/ 0 w 548640"/>
                <a:gd name="connsiteY0" fmla="*/ 0 h 1182254"/>
                <a:gd name="connsiteX1" fmla="*/ 548640 w 548640"/>
                <a:gd name="connsiteY1" fmla="*/ 0 h 1182254"/>
                <a:gd name="connsiteX2" fmla="*/ 548640 w 548640"/>
                <a:gd name="connsiteY2" fmla="*/ 1182254 h 1182254"/>
                <a:gd name="connsiteX3" fmla="*/ 0 w 548640"/>
                <a:gd name="connsiteY3" fmla="*/ 1182254 h 1182254"/>
                <a:gd name="connsiteX4" fmla="*/ 0 w 548640"/>
                <a:gd name="connsiteY4" fmla="*/ 0 h 1182254"/>
                <a:gd name="connsiteX0" fmla="*/ 0 w 548640"/>
                <a:gd name="connsiteY0" fmla="*/ 0 h 1182254"/>
                <a:gd name="connsiteX1" fmla="*/ 548640 w 548640"/>
                <a:gd name="connsiteY1" fmla="*/ 0 h 1182254"/>
                <a:gd name="connsiteX2" fmla="*/ 391621 w 548640"/>
                <a:gd name="connsiteY2" fmla="*/ 923636 h 1182254"/>
                <a:gd name="connsiteX3" fmla="*/ 0 w 548640"/>
                <a:gd name="connsiteY3" fmla="*/ 1182254 h 1182254"/>
                <a:gd name="connsiteX4" fmla="*/ 0 w 548640"/>
                <a:gd name="connsiteY4" fmla="*/ 0 h 1182254"/>
                <a:gd name="connsiteX0" fmla="*/ 0 w 391622"/>
                <a:gd name="connsiteY0" fmla="*/ 120073 h 1302327"/>
                <a:gd name="connsiteX1" fmla="*/ 391622 w 391622"/>
                <a:gd name="connsiteY1" fmla="*/ 0 h 1302327"/>
                <a:gd name="connsiteX2" fmla="*/ 391621 w 391622"/>
                <a:gd name="connsiteY2" fmla="*/ 1043709 h 1302327"/>
                <a:gd name="connsiteX3" fmla="*/ 0 w 391622"/>
                <a:gd name="connsiteY3" fmla="*/ 1302327 h 1302327"/>
                <a:gd name="connsiteX4" fmla="*/ 0 w 391622"/>
                <a:gd name="connsiteY4" fmla="*/ 120073 h 1302327"/>
                <a:gd name="connsiteX0" fmla="*/ 0 w 391622"/>
                <a:gd name="connsiteY0" fmla="*/ 120073 h 1302327"/>
                <a:gd name="connsiteX1" fmla="*/ 391622 w 391622"/>
                <a:gd name="connsiteY1" fmla="*/ 0 h 1302327"/>
                <a:gd name="connsiteX2" fmla="*/ 391621 w 391622"/>
                <a:gd name="connsiteY2" fmla="*/ 1108364 h 1302327"/>
                <a:gd name="connsiteX3" fmla="*/ 0 w 391622"/>
                <a:gd name="connsiteY3" fmla="*/ 1302327 h 1302327"/>
                <a:gd name="connsiteX4" fmla="*/ 0 w 391622"/>
                <a:gd name="connsiteY4" fmla="*/ 120073 h 130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22" h="1302327">
                  <a:moveTo>
                    <a:pt x="0" y="120073"/>
                  </a:moveTo>
                  <a:lnTo>
                    <a:pt x="391622" y="0"/>
                  </a:lnTo>
                  <a:cubicBezTo>
                    <a:pt x="391622" y="347903"/>
                    <a:pt x="391621" y="760461"/>
                    <a:pt x="391621" y="1108364"/>
                  </a:cubicBezTo>
                  <a:lnTo>
                    <a:pt x="0" y="1302327"/>
                  </a:lnTo>
                  <a:lnTo>
                    <a:pt x="0" y="120073"/>
                  </a:lnTo>
                  <a:close/>
                </a:path>
              </a:pathLst>
            </a:custGeom>
            <a:solidFill>
              <a:srgbClr val="005EB8">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 name="Title 1"/>
          <p:cNvSpPr>
            <a:spLocks noGrp="1"/>
          </p:cNvSpPr>
          <p:nvPr>
            <p:ph type="title"/>
          </p:nvPr>
        </p:nvSpPr>
        <p:spPr>
          <a:xfrm>
            <a:off x="629841" y="1089329"/>
            <a:ext cx="2949178" cy="628154"/>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06/06/17 Regulatory Exams</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06/06/17</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1836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5770" y="277570"/>
            <a:ext cx="4964076" cy="7406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45770" y="1382233"/>
            <a:ext cx="8069580" cy="47947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4577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06/06/17 Regulatory Exams</a:t>
            </a:r>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06/06/17</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496914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hf hdr="0" dt="0"/>
  <p:txStyles>
    <p:titleStyle>
      <a:lvl1pPr algn="l" defTabSz="914400" rtl="0" eaLnBrk="1" latinLnBrk="0" hangingPunct="1">
        <a:lnSpc>
          <a:spcPct val="90000"/>
        </a:lnSpc>
        <a:spcBef>
          <a:spcPct val="0"/>
        </a:spcBef>
        <a:buNone/>
        <a:defRPr sz="2800" kern="120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5770" y="277570"/>
            <a:ext cx="4964076" cy="7406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45770" y="1382233"/>
            <a:ext cx="8069580" cy="47947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4577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06/06/17 Regulatory Exams</a:t>
            </a:r>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06/06/17</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6D857-4F5E-7B4E-80C0-FBAA8EFEDB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3083327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Lst>
  <p:hf hdr="0" dt="0"/>
  <p:txStyles>
    <p:titleStyle>
      <a:lvl1pPr algn="l" defTabSz="914400" rtl="0" eaLnBrk="1" latinLnBrk="0" hangingPunct="1">
        <a:lnSpc>
          <a:spcPct val="90000"/>
        </a:lnSpc>
        <a:spcBef>
          <a:spcPct val="0"/>
        </a:spcBef>
        <a:buNone/>
        <a:defRPr sz="2800" kern="120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138" y="2518611"/>
            <a:ext cx="7931888" cy="901793"/>
          </a:xfrm>
        </p:spPr>
        <p:txBody>
          <a:bodyPr>
            <a:noAutofit/>
          </a:bodyPr>
          <a:lstStyle/>
          <a:p>
            <a:r>
              <a:rPr lang="en-US" sz="3200" dirty="0" smtClean="0"/>
              <a:t>Custody Rule Implications: Use of SLOAs and Other Asset Transfers</a:t>
            </a:r>
            <a:endParaRPr lang="en-US" sz="3200" dirty="0"/>
          </a:p>
        </p:txBody>
      </p:sp>
    </p:spTree>
    <p:extLst>
      <p:ext uri="{BB962C8B-B14F-4D97-AF65-F5344CB8AC3E}">
        <p14:creationId xmlns:p14="http://schemas.microsoft.com/office/powerpoint/2010/main" xmlns="" val="3171825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First-Party Transfers</a:t>
            </a:r>
            <a:endParaRPr lang="en-US"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10</a:t>
            </a:fld>
            <a:endParaRPr lang="en-US">
              <a:solidFill>
                <a:prstClr val="black">
                  <a:tint val="75000"/>
                </a:prstClr>
              </a:solidFill>
            </a:endParaRPr>
          </a:p>
        </p:txBody>
      </p:sp>
      <p:sp>
        <p:nvSpPr>
          <p:cNvPr id="6" name="TextBox 5"/>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8" name="Content Placeholder 7"/>
          <p:cNvSpPr>
            <a:spLocks noGrp="1"/>
          </p:cNvSpPr>
          <p:nvPr>
            <p:ph idx="1"/>
          </p:nvPr>
        </p:nvSpPr>
        <p:spPr>
          <a:xfrm>
            <a:off x="445770" y="1134554"/>
            <a:ext cx="8376013" cy="5224971"/>
          </a:xfrm>
        </p:spPr>
        <p:txBody>
          <a:bodyPr>
            <a:noAutofit/>
          </a:bodyPr>
          <a:lstStyle/>
          <a:p>
            <a:pPr marL="0" indent="0">
              <a:buNone/>
            </a:pPr>
            <a:r>
              <a:rPr lang="en-US" b="1" dirty="0"/>
              <a:t>FAQ II.4 was amended to clarify: </a:t>
            </a:r>
          </a:p>
          <a:p>
            <a:pPr marL="0" indent="0">
              <a:buNone/>
            </a:pPr>
            <a:r>
              <a:rPr lang="en-US" dirty="0"/>
              <a:t>Client must provide written, signed authorization to the sending custodian, </a:t>
            </a:r>
            <a:r>
              <a:rPr lang="en-US" dirty="0">
                <a:solidFill>
                  <a:srgbClr val="FF0000"/>
                </a:solidFill>
              </a:rPr>
              <a:t>specifying</a:t>
            </a:r>
            <a:r>
              <a:rPr lang="en-US" dirty="0"/>
              <a:t> the name and account numbers on the sending and receiving accounts (ABA routing # or name of receiving custodian), such that the sending custodian has a record that the client has identified the accounts for which the transfer is being effected as belonging to the client. </a:t>
            </a:r>
          </a:p>
          <a:p>
            <a:r>
              <a:rPr lang="en-US" dirty="0"/>
              <a:t>Client authorization does not need to be provided to receiving custodian</a:t>
            </a:r>
          </a:p>
          <a:p>
            <a:r>
              <a:rPr lang="en-US" dirty="0"/>
              <a:t>Does not apply to first-party journal entries (at same or affiliated custodians)</a:t>
            </a:r>
            <a:endParaRPr lang="en-US" dirty="0">
              <a:solidFill>
                <a:srgbClr val="0070C0"/>
              </a:solidFill>
            </a:endParaRPr>
          </a:p>
          <a:p>
            <a:pPr marL="0" indent="0">
              <a:buNone/>
            </a:pPr>
            <a:r>
              <a:rPr lang="en-US" b="1" dirty="0"/>
              <a:t>All criteria specified in FAQ must be met to avoid custody. </a:t>
            </a:r>
          </a:p>
          <a:p>
            <a:r>
              <a:rPr lang="en-US" dirty="0"/>
              <a:t>Otherwise, treat as Third-Party Transfer and rely upon No-Action Letter. </a:t>
            </a:r>
          </a:p>
          <a:p>
            <a:pPr marL="0" indent="0">
              <a:buNone/>
            </a:pPr>
            <a:endParaRPr lang="en-US" dirty="0">
              <a:solidFill>
                <a:srgbClr val="0070C0"/>
              </a:solidFill>
            </a:endParaRPr>
          </a:p>
        </p:txBody>
      </p:sp>
    </p:spTree>
    <p:extLst>
      <p:ext uri="{BB962C8B-B14F-4D97-AF65-F5344CB8AC3E}">
        <p14:creationId xmlns:p14="http://schemas.microsoft.com/office/powerpoint/2010/main" xmlns="" val="3688472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Arial" panose="020B0604020202020204" pitchFamily="34" charset="0"/>
                <a:cs typeface="Arial" panose="020B0604020202020204" pitchFamily="34" charset="0"/>
              </a:rPr>
              <a:t>Inadvertent </a:t>
            </a:r>
            <a:r>
              <a:rPr lang="en-US" sz="3200" dirty="0" smtClean="0">
                <a:latin typeface="Arial" panose="020B0604020202020204" pitchFamily="34" charset="0"/>
                <a:cs typeface="Arial" panose="020B0604020202020204" pitchFamily="34" charset="0"/>
              </a:rPr>
              <a:t>Custody</a:t>
            </a:r>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11</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8" name="TextBox 7"/>
          <p:cNvSpPr txBox="1"/>
          <p:nvPr/>
        </p:nvSpPr>
        <p:spPr>
          <a:xfrm>
            <a:off x="445771" y="1289921"/>
            <a:ext cx="8069579" cy="492442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No-Action Letter Relies Heavily Upon Custodian</a:t>
            </a:r>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A </a:t>
            </a:r>
            <a:r>
              <a:rPr lang="en-US" sz="2000" b="1" dirty="0">
                <a:latin typeface="Arial" panose="020B0604020202020204" pitchFamily="34" charset="0"/>
                <a:cs typeface="Arial" panose="020B0604020202020204" pitchFamily="34" charset="0"/>
              </a:rPr>
              <a:t>Concern for Advisers Who DO NOT WANT Disbursement Authority:</a:t>
            </a:r>
          </a:p>
          <a:p>
            <a:pPr marL="457200" indent="-457200">
              <a:lnSpc>
                <a:spcPct val="110000"/>
              </a:lnSpc>
              <a:buClr>
                <a:srgbClr val="1F60AD"/>
              </a:buClr>
              <a:buFont typeface="Arial" panose="020B0604020202020204" pitchFamily="34" charset="0"/>
              <a:buChar char="•"/>
            </a:pPr>
            <a:r>
              <a:rPr lang="en-US" sz="2000" dirty="0">
                <a:latin typeface="Arial" panose="020B0604020202020204" pitchFamily="34" charset="0"/>
                <a:cs typeface="Arial" panose="020B0604020202020204" pitchFamily="34" charset="0"/>
              </a:rPr>
              <a:t>Some custodial agreements automatically grant authority to Adviser</a:t>
            </a:r>
          </a:p>
          <a:p>
            <a:pPr marL="457200" indent="-457200">
              <a:lnSpc>
                <a:spcPct val="110000"/>
              </a:lnSpc>
              <a:buClr>
                <a:srgbClr val="1F60AD"/>
              </a:buClr>
              <a:buFont typeface="Arial" panose="020B0604020202020204" pitchFamily="34" charset="0"/>
              <a:buChar char="•"/>
            </a:pPr>
            <a:r>
              <a:rPr lang="en-US" sz="2000" dirty="0">
                <a:latin typeface="Arial" panose="020B0604020202020204" pitchFamily="34" charset="0"/>
                <a:cs typeface="Arial" panose="020B0604020202020204" pitchFamily="34" charset="0"/>
              </a:rPr>
              <a:t>Adviser may not have access to custodial agreement</a:t>
            </a:r>
          </a:p>
          <a:p>
            <a:pPr marL="457200" indent="-457200">
              <a:lnSpc>
                <a:spcPct val="110000"/>
              </a:lnSpc>
              <a:buClr>
                <a:srgbClr val="1F60AD"/>
              </a:buClr>
              <a:buFont typeface="Arial" panose="020B0604020202020204" pitchFamily="34" charset="0"/>
              <a:buChar char="•"/>
            </a:pPr>
            <a:r>
              <a:rPr lang="en-US" sz="2000" dirty="0">
                <a:latin typeface="Arial" panose="020B0604020202020204" pitchFamily="34" charset="0"/>
                <a:cs typeface="Arial" panose="020B0604020202020204" pitchFamily="34" charset="0"/>
              </a:rPr>
              <a:t>Custodian may not be willing to comply with No-Action Letter</a:t>
            </a:r>
          </a:p>
          <a:p>
            <a:pPr marL="457200" indent="-457200">
              <a:lnSpc>
                <a:spcPct val="110000"/>
              </a:lnSpc>
              <a:buClr>
                <a:srgbClr val="1F60AD"/>
              </a:buClr>
              <a:buFont typeface="Arial" panose="020B0604020202020204" pitchFamily="34" charset="0"/>
              <a:buChar char="•"/>
            </a:pPr>
            <a:r>
              <a:rPr lang="en-US" sz="2000" dirty="0">
                <a:latin typeface="Arial" panose="020B0604020202020204" pitchFamily="34" charset="0"/>
                <a:cs typeface="Arial" panose="020B0604020202020204" pitchFamily="34" charset="0"/>
              </a:rPr>
              <a:t>Most common for/with institutional firms</a:t>
            </a:r>
          </a:p>
          <a:p>
            <a:pPr marL="457200" indent="-457200">
              <a:buFont typeface="Arial" panose="020B0604020202020204" pitchFamily="34" charset="0"/>
              <a:buChar char="•"/>
            </a:pPr>
            <a:endParaRPr lang="en-US" sz="2000" dirty="0">
              <a:solidFill>
                <a:srgbClr val="0070C0"/>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Investment Management Guidance Update: 2017-01</a:t>
            </a:r>
          </a:p>
          <a:p>
            <a:endParaRPr lang="en-US" sz="2000" dirty="0">
              <a:solidFill>
                <a:srgbClr val="0070C0"/>
              </a:solidFill>
              <a:latin typeface="Arial" panose="020B0604020202020204" pitchFamily="34" charset="0"/>
              <a:cs typeface="Arial" panose="020B0604020202020204" pitchFamily="34" charset="0"/>
            </a:endParaRPr>
          </a:p>
          <a:p>
            <a:r>
              <a:rPr lang="en-US" sz="2000" b="1" i="1" dirty="0">
                <a:latin typeface="Arial" panose="020B0604020202020204" pitchFamily="34" charset="0"/>
                <a:cs typeface="Arial" panose="020B0604020202020204" pitchFamily="34" charset="0"/>
              </a:rPr>
              <a:t>Review authorization granted in your client’s custodial agreements.</a:t>
            </a:r>
          </a:p>
          <a:p>
            <a:endParaRPr lang="en-US" sz="2000" dirty="0">
              <a:solidFill>
                <a:srgbClr val="0070C0"/>
              </a:solidFill>
            </a:endParaRPr>
          </a:p>
        </p:txBody>
      </p:sp>
    </p:spTree>
    <p:extLst>
      <p:ext uri="{BB962C8B-B14F-4D97-AF65-F5344CB8AC3E}">
        <p14:creationId xmlns:p14="http://schemas.microsoft.com/office/powerpoint/2010/main" xmlns="" val="38654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Custody - Implementation</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12</a:t>
            </a:fld>
            <a:endParaRPr lang="en-US">
              <a:solidFill>
                <a:prstClr val="black">
                  <a:tint val="75000"/>
                </a:prstClr>
              </a:solidFill>
            </a:endParaRPr>
          </a:p>
        </p:txBody>
      </p:sp>
      <p:sp>
        <p:nvSpPr>
          <p:cNvPr id="7" name="TextBox 6"/>
          <p:cNvSpPr txBox="1"/>
          <p:nvPr/>
        </p:nvSpPr>
        <p:spPr>
          <a:xfrm>
            <a:off x="569496" y="6103561"/>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8" name="Content Placeholder 7"/>
          <p:cNvSpPr>
            <a:spLocks noGrp="1"/>
          </p:cNvSpPr>
          <p:nvPr>
            <p:ph idx="1"/>
          </p:nvPr>
        </p:nvSpPr>
        <p:spPr>
          <a:xfrm>
            <a:off x="445770" y="1183427"/>
            <a:ext cx="8410847" cy="4697605"/>
          </a:xfrm>
        </p:spPr>
        <p:txBody>
          <a:bodyPr>
            <a:noAutofit/>
          </a:bodyPr>
          <a:lstStyle/>
          <a:p>
            <a:pPr marL="0" indent="0">
              <a:buNone/>
            </a:pPr>
            <a:r>
              <a:rPr lang="en-US" b="1" dirty="0">
                <a:solidFill>
                  <a:sysClr val="windowText" lastClr="000000"/>
                </a:solidFill>
              </a:rPr>
              <a:t>Review Client Custodial Agreements for intended or unintended transfer authorization</a:t>
            </a:r>
          </a:p>
          <a:p>
            <a:pPr marL="628650"/>
            <a:r>
              <a:rPr lang="en-US" dirty="0"/>
              <a:t>Work with custodian to ensure terms of NAL can be met to avoid surprise exam requirement</a:t>
            </a:r>
          </a:p>
          <a:p>
            <a:pPr marL="628650"/>
            <a:r>
              <a:rPr lang="en-US" dirty="0"/>
              <a:t>Work with custodian to ensure terms of FAQ II.4 can be met to avoid custody</a:t>
            </a:r>
          </a:p>
          <a:p>
            <a:pPr marL="628650"/>
            <a:r>
              <a:rPr lang="en-US" dirty="0"/>
              <a:t>Where inadvertent custody exists, discuss resolution with Custodian, including limiting your authority to “Delivery vs Payment”</a:t>
            </a:r>
            <a:endParaRPr lang="en-US" dirty="0">
              <a:solidFill>
                <a:sysClr val="windowText" lastClr="000000"/>
              </a:solidFill>
            </a:endParaRPr>
          </a:p>
          <a:p>
            <a:pPr marL="0" indent="0">
              <a:buNone/>
            </a:pPr>
            <a:r>
              <a:rPr lang="en-US" b="1" dirty="0">
                <a:solidFill>
                  <a:sysClr val="windowText" lastClr="000000"/>
                </a:solidFill>
              </a:rPr>
              <a:t>Form ADV, Part 1A – Item 9:</a:t>
            </a:r>
          </a:p>
          <a:p>
            <a:pPr marL="628650"/>
            <a:r>
              <a:rPr lang="en-US" dirty="0"/>
              <a:t>Include SLOA assets (and first-party transfers not meeting requirement of FAQ)</a:t>
            </a:r>
            <a:endParaRPr lang="en-US" i="1" dirty="0">
              <a:solidFill>
                <a:sysClr val="windowText" lastClr="000000"/>
              </a:solidFill>
            </a:endParaRPr>
          </a:p>
          <a:p>
            <a:pPr marL="0" indent="0">
              <a:buNone/>
            </a:pPr>
            <a:r>
              <a:rPr lang="en-US" b="1" dirty="0">
                <a:solidFill>
                  <a:sysClr val="windowText" lastClr="000000"/>
                </a:solidFill>
              </a:rPr>
              <a:t>Form ADV, Part 2A – Item 15:</a:t>
            </a:r>
          </a:p>
          <a:p>
            <a:pPr marL="628650"/>
            <a:r>
              <a:rPr lang="en-US" dirty="0"/>
              <a:t>Disclose the various ways the firm is deemed to have custody, including SLOAs, fee deduction and any other reason</a:t>
            </a:r>
          </a:p>
          <a:p>
            <a:pPr marL="0" indent="0">
              <a:buNone/>
            </a:pPr>
            <a:endParaRPr lang="en-US" dirty="0">
              <a:solidFill>
                <a:sysClr val="windowText" lastClr="000000"/>
              </a:solidFill>
            </a:endParaRPr>
          </a:p>
        </p:txBody>
      </p:sp>
    </p:spTree>
    <p:extLst>
      <p:ext uri="{BB962C8B-B14F-4D97-AF65-F5344CB8AC3E}">
        <p14:creationId xmlns:p14="http://schemas.microsoft.com/office/powerpoint/2010/main" xmlns="" val="3704540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Autofit/>
          </a:bodyPr>
          <a:lstStyle/>
          <a:p>
            <a:r>
              <a:rPr lang="en-US" sz="3200" dirty="0" smtClean="0"/>
              <a:t>Custody – Implementation (Cont.)</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13</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8" name="Content Placeholder 7"/>
          <p:cNvSpPr>
            <a:spLocks noGrp="1"/>
          </p:cNvSpPr>
          <p:nvPr>
            <p:ph idx="1"/>
          </p:nvPr>
        </p:nvSpPr>
        <p:spPr>
          <a:xfrm>
            <a:off x="569496" y="1177777"/>
            <a:ext cx="8069581" cy="4670442"/>
          </a:xfrm>
        </p:spPr>
        <p:txBody>
          <a:bodyPr>
            <a:noAutofit/>
          </a:bodyPr>
          <a:lstStyle/>
          <a:p>
            <a:pPr marL="0" indent="0">
              <a:buNone/>
            </a:pPr>
            <a:r>
              <a:rPr lang="en-US" b="1" dirty="0"/>
              <a:t>Policies &amp; Procedures: </a:t>
            </a:r>
          </a:p>
          <a:p>
            <a:pPr marL="628650"/>
            <a:r>
              <a:rPr lang="en-US" dirty="0"/>
              <a:t>Amend to reflect the requirements under No-Action Letter (third-party transfers)</a:t>
            </a:r>
          </a:p>
          <a:p>
            <a:pPr marL="628650"/>
            <a:r>
              <a:rPr lang="en-US" dirty="0"/>
              <a:t>Amend to address the requirements of FAQ II.4. (first-party transfers)</a:t>
            </a:r>
          </a:p>
          <a:p>
            <a:pPr marL="628650"/>
            <a:endParaRPr lang="en-US" i="1" dirty="0">
              <a:solidFill>
                <a:srgbClr val="0070C0"/>
              </a:solidFill>
            </a:endParaRPr>
          </a:p>
          <a:p>
            <a:pPr marL="0" indent="0">
              <a:buNone/>
            </a:pPr>
            <a:r>
              <a:rPr lang="en-US" b="1" dirty="0"/>
              <a:t>Books and Records:</a:t>
            </a:r>
          </a:p>
          <a:p>
            <a:pPr marL="628650"/>
            <a:r>
              <a:rPr lang="en-US" dirty="0"/>
              <a:t>Maintain record of all authorizations granted by client to adviser</a:t>
            </a:r>
          </a:p>
          <a:p>
            <a:pPr marL="628650"/>
            <a:r>
              <a:rPr lang="en-US" dirty="0"/>
              <a:t>Maintain copies of transfer forms, including first-party transfers and SLOAs signed by client</a:t>
            </a:r>
          </a:p>
          <a:p>
            <a:pPr marL="628650"/>
            <a:r>
              <a:rPr lang="en-US" dirty="0"/>
              <a:t>Maintain evidence of compliance with No-Action Letter</a:t>
            </a:r>
          </a:p>
          <a:p>
            <a:pPr marL="628650"/>
            <a:r>
              <a:rPr lang="en-US" dirty="0"/>
              <a:t>Maintain all records required by SEC Rule 206(4)-2 (“Custody Rule</a:t>
            </a:r>
            <a:r>
              <a:rPr lang="en-US" dirty="0" smtClean="0"/>
              <a:t>”)</a:t>
            </a:r>
          </a:p>
          <a:p>
            <a:pPr marL="628650"/>
            <a:endParaRPr lang="en-US" i="1" dirty="0">
              <a:solidFill>
                <a:srgbClr val="0070C0"/>
              </a:solidFill>
            </a:endParaRPr>
          </a:p>
        </p:txBody>
      </p:sp>
    </p:spTree>
    <p:extLst>
      <p:ext uri="{BB962C8B-B14F-4D97-AF65-F5344CB8AC3E}">
        <p14:creationId xmlns:p14="http://schemas.microsoft.com/office/powerpoint/2010/main" xmlns="" val="1984391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rmAutofit/>
          </a:bodyPr>
          <a:lstStyle/>
          <a:p>
            <a:r>
              <a:rPr lang="en-US" sz="3200" dirty="0" smtClean="0"/>
              <a:t>Case Studies</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14</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graphicFrame>
        <p:nvGraphicFramePr>
          <p:cNvPr id="3" name="Diagram 2"/>
          <p:cNvGraphicFramePr/>
          <p:nvPr>
            <p:extLst>
              <p:ext uri="{D42A27DB-BD31-4B8C-83A1-F6EECF244321}">
                <p14:modId xmlns:p14="http://schemas.microsoft.com/office/powerpoint/2010/main" xmlns="" val="4099906487"/>
              </p:ext>
            </p:extLst>
          </p:nvPr>
        </p:nvGraphicFramePr>
        <p:xfrm>
          <a:off x="569496" y="1342024"/>
          <a:ext cx="7428412" cy="453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34336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rmAutofit/>
          </a:bodyPr>
          <a:lstStyle/>
          <a:p>
            <a:r>
              <a:rPr lang="en-US" sz="3200" dirty="0" smtClean="0"/>
              <a:t>Case Studies</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15</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graphicFrame>
        <p:nvGraphicFramePr>
          <p:cNvPr id="3" name="Diagram 2"/>
          <p:cNvGraphicFramePr/>
          <p:nvPr>
            <p:extLst>
              <p:ext uri="{D42A27DB-BD31-4B8C-83A1-F6EECF244321}">
                <p14:modId xmlns:p14="http://schemas.microsoft.com/office/powerpoint/2010/main" xmlns="" val="927864966"/>
              </p:ext>
            </p:extLst>
          </p:nvPr>
        </p:nvGraphicFramePr>
        <p:xfrm>
          <a:off x="569496" y="1315897"/>
          <a:ext cx="7428412" cy="4550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5795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rmAutofit/>
          </a:bodyPr>
          <a:lstStyle/>
          <a:p>
            <a:r>
              <a:rPr lang="en-US" sz="3200" dirty="0" smtClean="0"/>
              <a:t>Case Studies</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16</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graphicFrame>
        <p:nvGraphicFramePr>
          <p:cNvPr id="3" name="Diagram 2"/>
          <p:cNvGraphicFramePr/>
          <p:nvPr>
            <p:extLst>
              <p:ext uri="{D42A27DB-BD31-4B8C-83A1-F6EECF244321}">
                <p14:modId xmlns:p14="http://schemas.microsoft.com/office/powerpoint/2010/main" xmlns="" val="3598363089"/>
              </p:ext>
            </p:extLst>
          </p:nvPr>
        </p:nvGraphicFramePr>
        <p:xfrm>
          <a:off x="569496" y="1246230"/>
          <a:ext cx="7428412" cy="453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161724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rmAutofit/>
          </a:bodyPr>
          <a:lstStyle/>
          <a:p>
            <a:r>
              <a:rPr lang="en-US" sz="3200" dirty="0" smtClean="0"/>
              <a:t>Case Studies</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17</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grpSp>
        <p:nvGrpSpPr>
          <p:cNvPr id="6" name="Group 5"/>
          <p:cNvGrpSpPr/>
          <p:nvPr/>
        </p:nvGrpSpPr>
        <p:grpSpPr>
          <a:xfrm>
            <a:off x="569496" y="2429220"/>
            <a:ext cx="2454467" cy="1595520"/>
            <a:chOff x="4595" y="1469007"/>
            <a:chExt cx="2454467" cy="1595520"/>
          </a:xfrm>
        </p:grpSpPr>
        <p:sp>
          <p:nvSpPr>
            <p:cNvPr id="8" name="Rounded Rectangle 7"/>
            <p:cNvSpPr/>
            <p:nvPr/>
          </p:nvSpPr>
          <p:spPr>
            <a:xfrm>
              <a:off x="4595" y="1469007"/>
              <a:ext cx="2454467" cy="1595520"/>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txBox="1"/>
            <p:nvPr/>
          </p:nvSpPr>
          <p:spPr>
            <a:xfrm>
              <a:off x="51326" y="1515738"/>
              <a:ext cx="2361005" cy="15020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SLOA to pay client’s phone bill on a monthly basis</a:t>
              </a:r>
              <a:endParaRPr lang="en-US" sz="2000" kern="1200" dirty="0"/>
            </a:p>
          </p:txBody>
        </p:sp>
      </p:grpSp>
      <p:grpSp>
        <p:nvGrpSpPr>
          <p:cNvPr id="10" name="Group 9"/>
          <p:cNvGrpSpPr/>
          <p:nvPr/>
        </p:nvGrpSpPr>
        <p:grpSpPr>
          <a:xfrm>
            <a:off x="3790806" y="2784131"/>
            <a:ext cx="1771394" cy="885697"/>
            <a:chOff x="3168846" y="1737298"/>
            <a:chExt cx="1771394" cy="885697"/>
          </a:xfrm>
        </p:grpSpPr>
        <p:sp>
          <p:nvSpPr>
            <p:cNvPr id="11" name="Rounded Rectangle 10"/>
            <p:cNvSpPr/>
            <p:nvPr/>
          </p:nvSpPr>
          <p:spPr>
            <a:xfrm>
              <a:off x="3168846" y="1737298"/>
              <a:ext cx="1771394" cy="885697"/>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txBox="1"/>
            <p:nvPr/>
          </p:nvSpPr>
          <p:spPr>
            <a:xfrm>
              <a:off x="3194787" y="1763239"/>
              <a:ext cx="1719512" cy="83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Custody?</a:t>
              </a:r>
              <a:endParaRPr lang="en-US" sz="2400" kern="1200" dirty="0"/>
            </a:p>
          </p:txBody>
        </p:sp>
      </p:grpSp>
      <p:grpSp>
        <p:nvGrpSpPr>
          <p:cNvPr id="13" name="Group 12"/>
          <p:cNvGrpSpPr/>
          <p:nvPr/>
        </p:nvGrpSpPr>
        <p:grpSpPr>
          <a:xfrm>
            <a:off x="6179532" y="2784130"/>
            <a:ext cx="1771394" cy="885697"/>
            <a:chOff x="5491304" y="1758430"/>
            <a:chExt cx="1771394" cy="885697"/>
          </a:xfrm>
        </p:grpSpPr>
        <p:sp>
          <p:nvSpPr>
            <p:cNvPr id="14" name="Rounded Rectangle 13"/>
            <p:cNvSpPr/>
            <p:nvPr/>
          </p:nvSpPr>
          <p:spPr>
            <a:xfrm>
              <a:off x="5491304" y="1758430"/>
              <a:ext cx="1771394" cy="885697"/>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txBox="1"/>
            <p:nvPr/>
          </p:nvSpPr>
          <p:spPr>
            <a:xfrm>
              <a:off x="5517245" y="1784371"/>
              <a:ext cx="1719512" cy="83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Surprise Exam?</a:t>
              </a:r>
              <a:endParaRPr lang="en-US" sz="2400" kern="1200" dirty="0"/>
            </a:p>
          </p:txBody>
        </p:sp>
      </p:grpSp>
      <p:grpSp>
        <p:nvGrpSpPr>
          <p:cNvPr id="16" name="Group 15"/>
          <p:cNvGrpSpPr/>
          <p:nvPr/>
        </p:nvGrpSpPr>
        <p:grpSpPr>
          <a:xfrm>
            <a:off x="3790806" y="4395949"/>
            <a:ext cx="1771394" cy="885697"/>
            <a:chOff x="3197755" y="3221957"/>
            <a:chExt cx="1771394" cy="885697"/>
          </a:xfrm>
          <a:solidFill>
            <a:srgbClr val="00B050"/>
          </a:solidFill>
        </p:grpSpPr>
        <p:sp>
          <p:nvSpPr>
            <p:cNvPr id="17" name="Rounded Rectangle 16"/>
            <p:cNvSpPr/>
            <p:nvPr/>
          </p:nvSpPr>
          <p:spPr>
            <a:xfrm>
              <a:off x="3197755" y="3221957"/>
              <a:ext cx="1771394" cy="8856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4"/>
            <p:cNvSpPr txBox="1"/>
            <p:nvPr/>
          </p:nvSpPr>
          <p:spPr>
            <a:xfrm>
              <a:off x="3223696" y="3247898"/>
              <a:ext cx="1719512" cy="833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YES</a:t>
              </a:r>
              <a:endParaRPr lang="en-US" sz="2400" kern="1200" dirty="0"/>
            </a:p>
          </p:txBody>
        </p:sp>
      </p:grpSp>
      <p:grpSp>
        <p:nvGrpSpPr>
          <p:cNvPr id="22" name="Group 21"/>
          <p:cNvGrpSpPr/>
          <p:nvPr/>
        </p:nvGrpSpPr>
        <p:grpSpPr>
          <a:xfrm>
            <a:off x="6205473" y="4395948"/>
            <a:ext cx="1771394" cy="885697"/>
            <a:chOff x="3197755" y="3221957"/>
            <a:chExt cx="1771394" cy="885697"/>
          </a:xfrm>
          <a:solidFill>
            <a:srgbClr val="C00000"/>
          </a:solidFill>
        </p:grpSpPr>
        <p:sp>
          <p:nvSpPr>
            <p:cNvPr id="23" name="Rounded Rectangle 22"/>
            <p:cNvSpPr/>
            <p:nvPr/>
          </p:nvSpPr>
          <p:spPr>
            <a:xfrm>
              <a:off x="3197755" y="3221957"/>
              <a:ext cx="1771394" cy="8856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ounded Rectangle 4"/>
            <p:cNvSpPr txBox="1"/>
            <p:nvPr/>
          </p:nvSpPr>
          <p:spPr>
            <a:xfrm>
              <a:off x="3223696" y="3247898"/>
              <a:ext cx="1719512" cy="833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NO</a:t>
              </a:r>
              <a:endParaRPr lang="en-US" sz="2400" kern="1200" dirty="0"/>
            </a:p>
          </p:txBody>
        </p:sp>
      </p:grpSp>
      <p:sp>
        <p:nvSpPr>
          <p:cNvPr id="27" name="Straight Connector 4"/>
          <p:cNvSpPr txBox="1"/>
          <p:nvPr/>
        </p:nvSpPr>
        <p:spPr>
          <a:xfrm rot="415358">
            <a:off x="2764347" y="4646900"/>
            <a:ext cx="114460" cy="1144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p:txBody>
      </p:sp>
      <p:cxnSp>
        <p:nvCxnSpPr>
          <p:cNvPr id="31" name="Straight Connector 30"/>
          <p:cNvCxnSpPr>
            <a:stCxn id="9" idx="3"/>
            <a:endCxn id="11" idx="1"/>
          </p:cNvCxnSpPr>
          <p:nvPr/>
        </p:nvCxnSpPr>
        <p:spPr>
          <a:xfrm>
            <a:off x="2977232" y="3226980"/>
            <a:ext cx="813574" cy="0"/>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500907" y="3226977"/>
            <a:ext cx="730507" cy="2"/>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7" idx="0"/>
          </p:cNvCxnSpPr>
          <p:nvPr/>
        </p:nvCxnSpPr>
        <p:spPr>
          <a:xfrm>
            <a:off x="4676503" y="3643886"/>
            <a:ext cx="0" cy="752063"/>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091170" y="3669826"/>
            <a:ext cx="0" cy="752063"/>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57937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rmAutofit/>
          </a:bodyPr>
          <a:lstStyle/>
          <a:p>
            <a:r>
              <a:rPr lang="en-US" sz="3200" dirty="0" smtClean="0"/>
              <a:t>Case Studies</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18</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grpSp>
        <p:nvGrpSpPr>
          <p:cNvPr id="6" name="Group 5"/>
          <p:cNvGrpSpPr/>
          <p:nvPr/>
        </p:nvGrpSpPr>
        <p:grpSpPr>
          <a:xfrm>
            <a:off x="569496" y="2429220"/>
            <a:ext cx="2454467" cy="1595520"/>
            <a:chOff x="4595" y="1469007"/>
            <a:chExt cx="2454467" cy="1595520"/>
          </a:xfrm>
        </p:grpSpPr>
        <p:sp>
          <p:nvSpPr>
            <p:cNvPr id="8" name="Rounded Rectangle 7"/>
            <p:cNvSpPr/>
            <p:nvPr/>
          </p:nvSpPr>
          <p:spPr>
            <a:xfrm>
              <a:off x="4595" y="1469007"/>
              <a:ext cx="2454467" cy="1595520"/>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txBox="1"/>
            <p:nvPr/>
          </p:nvSpPr>
          <p:spPr>
            <a:xfrm>
              <a:off x="51326" y="1515738"/>
              <a:ext cx="2361005" cy="15020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Adviser authorized to remit payment from client account to pay client bills</a:t>
              </a:r>
              <a:endParaRPr lang="en-US" sz="2000" kern="1200" dirty="0"/>
            </a:p>
          </p:txBody>
        </p:sp>
      </p:grpSp>
      <p:grpSp>
        <p:nvGrpSpPr>
          <p:cNvPr id="10" name="Group 9"/>
          <p:cNvGrpSpPr/>
          <p:nvPr/>
        </p:nvGrpSpPr>
        <p:grpSpPr>
          <a:xfrm>
            <a:off x="3790806" y="2784131"/>
            <a:ext cx="1771394" cy="885697"/>
            <a:chOff x="3168846" y="1737298"/>
            <a:chExt cx="1771394" cy="885697"/>
          </a:xfrm>
        </p:grpSpPr>
        <p:sp>
          <p:nvSpPr>
            <p:cNvPr id="11" name="Rounded Rectangle 10"/>
            <p:cNvSpPr/>
            <p:nvPr/>
          </p:nvSpPr>
          <p:spPr>
            <a:xfrm>
              <a:off x="3168846" y="1737298"/>
              <a:ext cx="1771394" cy="885697"/>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txBox="1"/>
            <p:nvPr/>
          </p:nvSpPr>
          <p:spPr>
            <a:xfrm>
              <a:off x="3194787" y="1763239"/>
              <a:ext cx="1719512" cy="83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Custody?</a:t>
              </a:r>
              <a:endParaRPr lang="en-US" sz="2400" kern="1200" dirty="0"/>
            </a:p>
          </p:txBody>
        </p:sp>
      </p:grpSp>
      <p:grpSp>
        <p:nvGrpSpPr>
          <p:cNvPr id="13" name="Group 12"/>
          <p:cNvGrpSpPr/>
          <p:nvPr/>
        </p:nvGrpSpPr>
        <p:grpSpPr>
          <a:xfrm>
            <a:off x="6179532" y="2784130"/>
            <a:ext cx="1771394" cy="885697"/>
            <a:chOff x="5491304" y="1758430"/>
            <a:chExt cx="1771394" cy="885697"/>
          </a:xfrm>
        </p:grpSpPr>
        <p:sp>
          <p:nvSpPr>
            <p:cNvPr id="14" name="Rounded Rectangle 13"/>
            <p:cNvSpPr/>
            <p:nvPr/>
          </p:nvSpPr>
          <p:spPr>
            <a:xfrm>
              <a:off x="5491304" y="1758430"/>
              <a:ext cx="1771394" cy="885697"/>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txBox="1"/>
            <p:nvPr/>
          </p:nvSpPr>
          <p:spPr>
            <a:xfrm>
              <a:off x="5517245" y="1784371"/>
              <a:ext cx="1719512" cy="83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Surprise Exam?</a:t>
              </a:r>
              <a:endParaRPr lang="en-US" sz="2400" kern="1200" dirty="0"/>
            </a:p>
          </p:txBody>
        </p:sp>
      </p:grpSp>
      <p:grpSp>
        <p:nvGrpSpPr>
          <p:cNvPr id="16" name="Group 15"/>
          <p:cNvGrpSpPr/>
          <p:nvPr/>
        </p:nvGrpSpPr>
        <p:grpSpPr>
          <a:xfrm>
            <a:off x="3790806" y="4395949"/>
            <a:ext cx="1771394" cy="885697"/>
            <a:chOff x="3197755" y="3221957"/>
            <a:chExt cx="1771394" cy="885697"/>
          </a:xfrm>
          <a:solidFill>
            <a:srgbClr val="00B050"/>
          </a:solidFill>
        </p:grpSpPr>
        <p:sp>
          <p:nvSpPr>
            <p:cNvPr id="17" name="Rounded Rectangle 16"/>
            <p:cNvSpPr/>
            <p:nvPr/>
          </p:nvSpPr>
          <p:spPr>
            <a:xfrm>
              <a:off x="3197755" y="3221957"/>
              <a:ext cx="1771394" cy="8856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4"/>
            <p:cNvSpPr txBox="1"/>
            <p:nvPr/>
          </p:nvSpPr>
          <p:spPr>
            <a:xfrm>
              <a:off x="3223696" y="3247898"/>
              <a:ext cx="1719512" cy="833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YES</a:t>
              </a:r>
              <a:endParaRPr lang="en-US" sz="2400" kern="1200" dirty="0"/>
            </a:p>
          </p:txBody>
        </p:sp>
      </p:grpSp>
      <p:grpSp>
        <p:nvGrpSpPr>
          <p:cNvPr id="22" name="Group 21"/>
          <p:cNvGrpSpPr/>
          <p:nvPr/>
        </p:nvGrpSpPr>
        <p:grpSpPr>
          <a:xfrm>
            <a:off x="6205473" y="4395948"/>
            <a:ext cx="1771394" cy="885697"/>
            <a:chOff x="3197755" y="3221957"/>
            <a:chExt cx="1771394" cy="885697"/>
          </a:xfrm>
          <a:solidFill>
            <a:srgbClr val="00B050"/>
          </a:solidFill>
        </p:grpSpPr>
        <p:sp>
          <p:nvSpPr>
            <p:cNvPr id="23" name="Rounded Rectangle 22"/>
            <p:cNvSpPr/>
            <p:nvPr/>
          </p:nvSpPr>
          <p:spPr>
            <a:xfrm>
              <a:off x="3197755" y="3221957"/>
              <a:ext cx="1771394" cy="8856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ounded Rectangle 4"/>
            <p:cNvSpPr txBox="1"/>
            <p:nvPr/>
          </p:nvSpPr>
          <p:spPr>
            <a:xfrm>
              <a:off x="3223696" y="3247898"/>
              <a:ext cx="1719512" cy="833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dirty="0" smtClean="0"/>
                <a:t>YES</a:t>
              </a:r>
              <a:endParaRPr lang="en-US" sz="2400" kern="1200" dirty="0"/>
            </a:p>
          </p:txBody>
        </p:sp>
      </p:grpSp>
      <p:sp>
        <p:nvSpPr>
          <p:cNvPr id="27" name="Straight Connector 4"/>
          <p:cNvSpPr txBox="1"/>
          <p:nvPr/>
        </p:nvSpPr>
        <p:spPr>
          <a:xfrm rot="415358">
            <a:off x="2764347" y="4646900"/>
            <a:ext cx="114460" cy="1144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p:txBody>
      </p:sp>
      <p:cxnSp>
        <p:nvCxnSpPr>
          <p:cNvPr id="31" name="Straight Connector 30"/>
          <p:cNvCxnSpPr>
            <a:stCxn id="9" idx="3"/>
            <a:endCxn id="11" idx="1"/>
          </p:cNvCxnSpPr>
          <p:nvPr/>
        </p:nvCxnSpPr>
        <p:spPr>
          <a:xfrm>
            <a:off x="2977232" y="3226980"/>
            <a:ext cx="813574" cy="0"/>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500907" y="3226977"/>
            <a:ext cx="730507" cy="2"/>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7" idx="0"/>
          </p:cNvCxnSpPr>
          <p:nvPr/>
        </p:nvCxnSpPr>
        <p:spPr>
          <a:xfrm>
            <a:off x="4676503" y="3643886"/>
            <a:ext cx="0" cy="752063"/>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091170" y="3669826"/>
            <a:ext cx="0" cy="752063"/>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19994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277570"/>
            <a:ext cx="5191355" cy="740660"/>
          </a:xfrm>
        </p:spPr>
        <p:txBody>
          <a:bodyPr>
            <a:normAutofit/>
          </a:bodyPr>
          <a:lstStyle/>
          <a:p>
            <a:r>
              <a:rPr lang="en-US" sz="3200" dirty="0" smtClean="0"/>
              <a:t>Case Studies</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19</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grpSp>
        <p:nvGrpSpPr>
          <p:cNvPr id="6" name="Group 5"/>
          <p:cNvGrpSpPr/>
          <p:nvPr/>
        </p:nvGrpSpPr>
        <p:grpSpPr>
          <a:xfrm>
            <a:off x="569496" y="2429220"/>
            <a:ext cx="2454467" cy="1595520"/>
            <a:chOff x="4595" y="1469007"/>
            <a:chExt cx="2454467" cy="1595520"/>
          </a:xfrm>
        </p:grpSpPr>
        <p:sp>
          <p:nvSpPr>
            <p:cNvPr id="8" name="Rounded Rectangle 7"/>
            <p:cNvSpPr/>
            <p:nvPr/>
          </p:nvSpPr>
          <p:spPr>
            <a:xfrm>
              <a:off x="4595" y="1469007"/>
              <a:ext cx="2454467" cy="1595520"/>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txBox="1"/>
            <p:nvPr/>
          </p:nvSpPr>
          <p:spPr>
            <a:xfrm>
              <a:off x="51326" y="1515738"/>
              <a:ext cx="2361005" cy="15020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Transfer of </a:t>
              </a:r>
              <a:r>
                <a:rPr lang="en-US" sz="2000" dirty="0" smtClean="0"/>
                <a:t>funds</a:t>
              </a:r>
              <a:r>
                <a:rPr lang="en-US" sz="2000" kern="1200" dirty="0" smtClean="0"/>
                <a:t> from client’s joint account at SSG to client’s bank account</a:t>
              </a:r>
              <a:endParaRPr lang="en-US" sz="2000" kern="1200" dirty="0"/>
            </a:p>
          </p:txBody>
        </p:sp>
      </p:grpSp>
      <p:grpSp>
        <p:nvGrpSpPr>
          <p:cNvPr id="10" name="Group 9"/>
          <p:cNvGrpSpPr/>
          <p:nvPr/>
        </p:nvGrpSpPr>
        <p:grpSpPr>
          <a:xfrm>
            <a:off x="3790806" y="2784131"/>
            <a:ext cx="1771394" cy="885697"/>
            <a:chOff x="3168846" y="1737298"/>
            <a:chExt cx="1771394" cy="885697"/>
          </a:xfrm>
        </p:grpSpPr>
        <p:sp>
          <p:nvSpPr>
            <p:cNvPr id="11" name="Rounded Rectangle 10"/>
            <p:cNvSpPr/>
            <p:nvPr/>
          </p:nvSpPr>
          <p:spPr>
            <a:xfrm>
              <a:off x="3168846" y="1737298"/>
              <a:ext cx="1771394" cy="885697"/>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txBox="1"/>
            <p:nvPr/>
          </p:nvSpPr>
          <p:spPr>
            <a:xfrm>
              <a:off x="3194787" y="1763239"/>
              <a:ext cx="1719512" cy="83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Custody?</a:t>
              </a:r>
              <a:endParaRPr lang="en-US" sz="2400" kern="1200" dirty="0"/>
            </a:p>
          </p:txBody>
        </p:sp>
      </p:grpSp>
      <p:grpSp>
        <p:nvGrpSpPr>
          <p:cNvPr id="13" name="Group 12"/>
          <p:cNvGrpSpPr/>
          <p:nvPr/>
        </p:nvGrpSpPr>
        <p:grpSpPr>
          <a:xfrm>
            <a:off x="6179532" y="2784130"/>
            <a:ext cx="1771394" cy="885697"/>
            <a:chOff x="5491304" y="1758430"/>
            <a:chExt cx="1771394" cy="885697"/>
          </a:xfrm>
        </p:grpSpPr>
        <p:sp>
          <p:nvSpPr>
            <p:cNvPr id="14" name="Rounded Rectangle 13"/>
            <p:cNvSpPr/>
            <p:nvPr/>
          </p:nvSpPr>
          <p:spPr>
            <a:xfrm>
              <a:off x="5491304" y="1758430"/>
              <a:ext cx="1771394" cy="885697"/>
            </a:xfrm>
            <a:prstGeom prst="roundRect">
              <a:avLst>
                <a:gd name="adj" fmla="val 10000"/>
              </a:avLst>
            </a:prstGeom>
            <a:solidFill>
              <a:srgbClr val="1F60A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txBox="1"/>
            <p:nvPr/>
          </p:nvSpPr>
          <p:spPr>
            <a:xfrm>
              <a:off x="5517245" y="1784371"/>
              <a:ext cx="1719512" cy="83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Surprise Exam?</a:t>
              </a:r>
              <a:endParaRPr lang="en-US" sz="2400" kern="1200" dirty="0"/>
            </a:p>
          </p:txBody>
        </p:sp>
      </p:grpSp>
      <p:grpSp>
        <p:nvGrpSpPr>
          <p:cNvPr id="16" name="Group 15"/>
          <p:cNvGrpSpPr/>
          <p:nvPr/>
        </p:nvGrpSpPr>
        <p:grpSpPr>
          <a:xfrm>
            <a:off x="3790806" y="4395949"/>
            <a:ext cx="1771394" cy="885697"/>
            <a:chOff x="3197755" y="3221957"/>
            <a:chExt cx="1771394" cy="885697"/>
          </a:xfrm>
          <a:solidFill>
            <a:srgbClr val="FFC000"/>
          </a:solidFill>
        </p:grpSpPr>
        <p:sp>
          <p:nvSpPr>
            <p:cNvPr id="17" name="Rounded Rectangle 16"/>
            <p:cNvSpPr/>
            <p:nvPr/>
          </p:nvSpPr>
          <p:spPr>
            <a:xfrm>
              <a:off x="3197755" y="3221957"/>
              <a:ext cx="1771394" cy="8856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4"/>
            <p:cNvSpPr txBox="1"/>
            <p:nvPr/>
          </p:nvSpPr>
          <p:spPr>
            <a:xfrm>
              <a:off x="3223696" y="3247898"/>
              <a:ext cx="1719512" cy="833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dirty="0" smtClean="0"/>
                <a:t>??</a:t>
              </a:r>
              <a:endParaRPr lang="en-US" sz="2400" kern="1200" dirty="0"/>
            </a:p>
          </p:txBody>
        </p:sp>
      </p:grpSp>
      <p:grpSp>
        <p:nvGrpSpPr>
          <p:cNvPr id="22" name="Group 21"/>
          <p:cNvGrpSpPr/>
          <p:nvPr/>
        </p:nvGrpSpPr>
        <p:grpSpPr>
          <a:xfrm>
            <a:off x="6205473" y="4395948"/>
            <a:ext cx="1771394" cy="885697"/>
            <a:chOff x="3197755" y="3221957"/>
            <a:chExt cx="1771394" cy="885697"/>
          </a:xfrm>
          <a:solidFill>
            <a:srgbClr val="FFC000"/>
          </a:solidFill>
        </p:grpSpPr>
        <p:sp>
          <p:nvSpPr>
            <p:cNvPr id="23" name="Rounded Rectangle 22"/>
            <p:cNvSpPr/>
            <p:nvPr/>
          </p:nvSpPr>
          <p:spPr>
            <a:xfrm>
              <a:off x="3197755" y="3221957"/>
              <a:ext cx="1771394" cy="8856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ounded Rectangle 4"/>
            <p:cNvSpPr txBox="1"/>
            <p:nvPr/>
          </p:nvSpPr>
          <p:spPr>
            <a:xfrm>
              <a:off x="3223696" y="3247898"/>
              <a:ext cx="1719512" cy="8338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dirty="0" smtClean="0"/>
                <a:t>??</a:t>
              </a:r>
              <a:endParaRPr lang="en-US" sz="2400" kern="1200" dirty="0"/>
            </a:p>
          </p:txBody>
        </p:sp>
      </p:grpSp>
      <p:sp>
        <p:nvSpPr>
          <p:cNvPr id="27" name="Straight Connector 4"/>
          <p:cNvSpPr txBox="1"/>
          <p:nvPr/>
        </p:nvSpPr>
        <p:spPr>
          <a:xfrm rot="415358">
            <a:off x="2764347" y="4646900"/>
            <a:ext cx="114460" cy="1144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p:txBody>
      </p:sp>
      <p:cxnSp>
        <p:nvCxnSpPr>
          <p:cNvPr id="31" name="Straight Connector 30"/>
          <p:cNvCxnSpPr>
            <a:stCxn id="9" idx="3"/>
            <a:endCxn id="11" idx="1"/>
          </p:cNvCxnSpPr>
          <p:nvPr/>
        </p:nvCxnSpPr>
        <p:spPr>
          <a:xfrm>
            <a:off x="2977232" y="3226980"/>
            <a:ext cx="813574" cy="0"/>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500907" y="3226977"/>
            <a:ext cx="730507" cy="2"/>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7" idx="0"/>
          </p:cNvCxnSpPr>
          <p:nvPr/>
        </p:nvCxnSpPr>
        <p:spPr>
          <a:xfrm>
            <a:off x="4676503" y="3643886"/>
            <a:ext cx="0" cy="752063"/>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091170" y="3669826"/>
            <a:ext cx="0" cy="752063"/>
          </a:xfrm>
          <a:prstGeom prst="line">
            <a:avLst/>
          </a:prstGeom>
          <a:ln w="19050">
            <a:solidFill>
              <a:srgbClr val="1F60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66614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B06D857-4F5E-7B4E-80C0-FBAA8EFEDB77}" type="slidenum">
              <a:rPr lang="en-US" smtClean="0"/>
              <a:pPr/>
              <a:t>2</a:t>
            </a:fld>
            <a:endParaRPr lang="en-US"/>
          </a:p>
        </p:txBody>
      </p:sp>
      <p:sp>
        <p:nvSpPr>
          <p:cNvPr id="2" name="Title 1"/>
          <p:cNvSpPr>
            <a:spLocks noGrp="1"/>
          </p:cNvSpPr>
          <p:nvPr>
            <p:ph type="title"/>
          </p:nvPr>
        </p:nvSpPr>
        <p:spPr/>
        <p:txBody>
          <a:bodyPr>
            <a:normAutofit/>
          </a:bodyPr>
          <a:lstStyle/>
          <a:p>
            <a:r>
              <a:rPr lang="en-US" sz="3200" dirty="0" smtClean="0">
                <a:latin typeface="Arial" panose="020B0604020202020204" pitchFamily="34" charset="0"/>
                <a:ea typeface="Helvetica" charset="0"/>
                <a:cs typeface="Arial" panose="020B0604020202020204" pitchFamily="34" charset="0"/>
              </a:rPr>
              <a:t>Disclaimer</a:t>
            </a:r>
            <a:endParaRPr lang="en-US" sz="3200" dirty="0">
              <a:latin typeface="Arial" panose="020B0604020202020204" pitchFamily="34" charset="0"/>
              <a:ea typeface="Helvetica" charset="0"/>
              <a:cs typeface="Arial" panose="020B0604020202020204" pitchFamily="34" charset="0"/>
            </a:endParaRPr>
          </a:p>
        </p:txBody>
      </p:sp>
      <p:sp>
        <p:nvSpPr>
          <p:cNvPr id="15" name="Text Placeholder 2"/>
          <p:cNvSpPr txBox="1">
            <a:spLocks/>
          </p:cNvSpPr>
          <p:nvPr/>
        </p:nvSpPr>
        <p:spPr>
          <a:xfrm>
            <a:off x="895350" y="1673224"/>
            <a:ext cx="6889750" cy="4052887"/>
          </a:xfrm>
          <a:prstGeom prst="rect">
            <a:avLst/>
          </a:prstGeom>
        </p:spPr>
        <p:txBody>
          <a:bodyPr numCol="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charset="0"/>
              <a:buNone/>
              <a:defRPr/>
            </a:pPr>
            <a:r>
              <a:rPr lang="en-US" sz="1600" dirty="0" smtClean="0">
                <a:latin typeface="Arial" panose="020B0604020202020204" pitchFamily="34" charset="0"/>
                <a:ea typeface="+mn-ea"/>
                <a:cs typeface="Arial" panose="020B0604020202020204" pitchFamily="34" charset="0"/>
              </a:rPr>
              <a:t>Presentations are for informational purposes only. The opinions of the participating speakers may not necessarily represent those of Shareholders Service Group and its affiliates.</a:t>
            </a:r>
          </a:p>
          <a:p>
            <a:pPr marL="0" indent="0">
              <a:spcBef>
                <a:spcPts val="0"/>
              </a:spcBef>
              <a:buFont typeface="Arial" charset="0"/>
              <a:buNone/>
              <a:defRPr/>
            </a:pPr>
            <a:endParaRPr lang="en-US" sz="1600" dirty="0" smtClean="0">
              <a:latin typeface="Arial" panose="020B0604020202020204" pitchFamily="34" charset="0"/>
              <a:ea typeface="+mn-ea"/>
              <a:cs typeface="Arial" panose="020B0604020202020204" pitchFamily="34" charset="0"/>
            </a:endParaRPr>
          </a:p>
          <a:p>
            <a:pPr marL="0" indent="0">
              <a:spcBef>
                <a:spcPts val="0"/>
              </a:spcBef>
              <a:buFont typeface="Arial" charset="0"/>
              <a:buNone/>
              <a:defRPr/>
            </a:pPr>
            <a:r>
              <a:rPr lang="en-US" sz="1600" dirty="0" smtClean="0">
                <a:latin typeface="Arial" panose="020B0604020202020204" pitchFamily="34" charset="0"/>
                <a:cs typeface="Arial" panose="020B0604020202020204" pitchFamily="34" charset="0"/>
              </a:rPr>
              <a:t>Shareholders Service Group</a:t>
            </a:r>
            <a:r>
              <a:rPr lang="en-US" sz="1600" dirty="0" smtClean="0">
                <a:latin typeface="Arial" panose="020B0604020202020204" pitchFamily="34" charset="0"/>
                <a:ea typeface="+mn-ea"/>
                <a:cs typeface="Arial" panose="020B0604020202020204" pitchFamily="34" charset="0"/>
              </a:rPr>
              <a:t> and all third parties listed are separate and unaffiliated and are not responsible for each other</a:t>
            </a:r>
            <a:r>
              <a:rPr lang="ja-JP" altLang="en-US" sz="1600" dirty="0" smtClean="0">
                <a:latin typeface="Arial" panose="020B0604020202020204" pitchFamily="34" charset="0"/>
                <a:ea typeface="+mn-ea"/>
                <a:cs typeface="Arial" panose="020B0604020202020204" pitchFamily="34" charset="0"/>
              </a:rPr>
              <a:t>’</a:t>
            </a:r>
            <a:r>
              <a:rPr lang="en-US" sz="1600" dirty="0" smtClean="0">
                <a:latin typeface="Arial" panose="020B0604020202020204" pitchFamily="34" charset="0"/>
                <a:ea typeface="+mn-ea"/>
                <a:cs typeface="Arial" panose="020B0604020202020204" pitchFamily="34" charset="0"/>
              </a:rPr>
              <a:t>s services or policies. </a:t>
            </a:r>
          </a:p>
          <a:p>
            <a:pPr marL="0" indent="0">
              <a:spcBef>
                <a:spcPts val="0"/>
              </a:spcBef>
              <a:buFont typeface="Arial" charset="0"/>
              <a:buNone/>
              <a:defRPr/>
            </a:pPr>
            <a:endParaRPr lang="en-US" sz="1600" dirty="0" smtClean="0">
              <a:latin typeface="Arial" panose="020B0604020202020204" pitchFamily="34" charset="0"/>
              <a:ea typeface="+mn-ea"/>
              <a:cs typeface="Arial" panose="020B0604020202020204" pitchFamily="34" charset="0"/>
            </a:endParaRPr>
          </a:p>
          <a:p>
            <a:pPr marL="0" indent="0">
              <a:spcBef>
                <a:spcPts val="0"/>
              </a:spcBef>
              <a:buFont typeface="Arial"/>
              <a:buNone/>
              <a:defRPr/>
            </a:pPr>
            <a:r>
              <a:rPr lang="en-US" sz="1600" dirty="0" smtClean="0">
                <a:latin typeface="Arial" panose="020B0604020202020204" pitchFamily="34" charset="0"/>
                <a:ea typeface="+mn-ea"/>
                <a:cs typeface="Arial" panose="020B0604020202020204" pitchFamily="34" charset="0"/>
              </a:rPr>
              <a:t>The intent of this presentation is to provide accurate and authoritative information concerning the subject matter covered. It does not, however, constitute legal advice and is not a substitute for guidance from an attorney. All information is general in nature and does not represent either NCS</a:t>
            </a:r>
            <a:r>
              <a:rPr lang="ja-JP" altLang="en-US" sz="1600" dirty="0" smtClean="0">
                <a:latin typeface="Arial" panose="020B0604020202020204" pitchFamily="34" charset="0"/>
                <a:ea typeface="+mn-ea"/>
                <a:cs typeface="Arial" panose="020B0604020202020204" pitchFamily="34" charset="0"/>
              </a:rPr>
              <a:t>’</a:t>
            </a:r>
            <a:r>
              <a:rPr lang="en-US" sz="1600" dirty="0" smtClean="0">
                <a:latin typeface="Arial" panose="020B0604020202020204" pitchFamily="34" charset="0"/>
                <a:ea typeface="+mn-ea"/>
                <a:cs typeface="Arial" panose="020B0604020202020204" pitchFamily="34" charset="0"/>
              </a:rPr>
              <a:t> or </a:t>
            </a:r>
            <a:r>
              <a:rPr lang="en-US" sz="1600" dirty="0" smtClean="0">
                <a:latin typeface="Arial" panose="020B0604020202020204" pitchFamily="34" charset="0"/>
                <a:cs typeface="Arial" panose="020B0604020202020204" pitchFamily="34" charset="0"/>
              </a:rPr>
              <a:t>Shareholders Service Group</a:t>
            </a:r>
            <a:r>
              <a:rPr lang="ja-JP" altLang="en-US" sz="1600" dirty="0" smtClean="0">
                <a:latin typeface="Arial" panose="020B0604020202020204" pitchFamily="34" charset="0"/>
                <a:ea typeface="+mn-ea"/>
                <a:cs typeface="Arial" panose="020B0604020202020204" pitchFamily="34" charset="0"/>
              </a:rPr>
              <a:t>’</a:t>
            </a:r>
            <a:r>
              <a:rPr lang="en-US" sz="1600" dirty="0" smtClean="0">
                <a:latin typeface="Arial" panose="020B0604020202020204" pitchFamily="34" charset="0"/>
                <a:ea typeface="+mn-ea"/>
                <a:cs typeface="Arial" panose="020B0604020202020204" pitchFamily="34" charset="0"/>
              </a:rPr>
              <a:t>s opinion on a specific regulatory or compliance issue since each case is fact dependent.</a:t>
            </a:r>
          </a:p>
          <a:p>
            <a:pPr marL="0" indent="0">
              <a:spcBef>
                <a:spcPts val="0"/>
              </a:spcBef>
              <a:buFont typeface="Arial"/>
              <a:buNone/>
              <a:defRPr/>
            </a:pPr>
            <a:endParaRPr lang="en-US" sz="1600" dirty="0" smtClean="0">
              <a:latin typeface="Arial" panose="020B0604020202020204" pitchFamily="34" charset="0"/>
              <a:ea typeface="+mn-ea"/>
              <a:cs typeface="Arial" panose="020B0604020202020204" pitchFamily="34" charset="0"/>
            </a:endParaRPr>
          </a:p>
          <a:p>
            <a:pPr marL="0" indent="0">
              <a:spcBef>
                <a:spcPts val="0"/>
              </a:spcBef>
              <a:buFont typeface="Arial"/>
              <a:buNone/>
              <a:defRPr/>
            </a:pPr>
            <a:r>
              <a:rPr lang="en-US" sz="1600" dirty="0" smtClean="0">
                <a:latin typeface="Arial" panose="020B0604020202020204" pitchFamily="34" charset="0"/>
                <a:ea typeface="+mn-ea"/>
                <a:cs typeface="Arial" panose="020B0604020202020204" pitchFamily="34" charset="0"/>
              </a:rPr>
              <a:t>For Advisor use only.</a:t>
            </a:r>
            <a:endParaRPr lang="en-US" sz="1600" dirty="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295589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7780422" y="449183"/>
            <a:ext cx="577516" cy="477919"/>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Gill Sans MT Pro Light" panose="020B030202010402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F409792-173F-4431-B2E2-74AE54AD930E}" type="slidenum">
              <a:rPr lang="en-US" sz="1600" b="1">
                <a:solidFill>
                  <a:schemeClr val="bg1"/>
                </a:solidFill>
                <a:latin typeface="+mj-lt"/>
              </a:rPr>
              <a:pPr algn="ctr"/>
              <a:t>20</a:t>
            </a:fld>
            <a:endParaRPr lang="en-US" sz="1600" b="1" dirty="0">
              <a:solidFill>
                <a:schemeClr val="bg1"/>
              </a:solidFill>
              <a:latin typeface="+mj-lt"/>
            </a:endParaRPr>
          </a:p>
        </p:txBody>
      </p:sp>
      <p:sp>
        <p:nvSpPr>
          <p:cNvPr id="4" name="Title 3"/>
          <p:cNvSpPr>
            <a:spLocks noGrp="1"/>
          </p:cNvSpPr>
          <p:nvPr>
            <p:ph type="title"/>
          </p:nvPr>
        </p:nvSpPr>
        <p:spPr>
          <a:xfrm>
            <a:off x="445769" y="277570"/>
            <a:ext cx="5232219" cy="740660"/>
          </a:xfrm>
        </p:spPr>
        <p:txBody>
          <a:bodyPr>
            <a:noAutofit/>
          </a:bodyPr>
          <a:lstStyle/>
          <a:p>
            <a:r>
              <a:rPr lang="en-US" sz="3200" dirty="0">
                <a:latin typeface="Arial" panose="020B0604020202020204" pitchFamily="34" charset="0"/>
                <a:cs typeface="Arial" panose="020B0604020202020204" pitchFamily="34" charset="0"/>
              </a:rPr>
              <a:t>SEC Exam Priorities - 2018</a:t>
            </a:r>
          </a:p>
        </p:txBody>
      </p:sp>
      <p:sp>
        <p:nvSpPr>
          <p:cNvPr id="3" name="Slide Number Placeholder 2"/>
          <p:cNvSpPr>
            <a:spLocks noGrp="1"/>
          </p:cNvSpPr>
          <p:nvPr>
            <p:ph type="sldNum" sz="quarter" idx="12"/>
          </p:nvPr>
        </p:nvSpPr>
        <p:spPr>
          <a:xfrm>
            <a:off x="6457950" y="6224671"/>
            <a:ext cx="2057400" cy="365125"/>
          </a:xfrm>
        </p:spPr>
        <p:txBody>
          <a:bodyPr/>
          <a:lstStyle/>
          <a:p>
            <a:fld id="{1B06D857-4F5E-7B4E-80C0-FBAA8EFEDB77}" type="slidenum">
              <a:rPr lang="en-US" smtClean="0">
                <a:latin typeface="Helvetica Neue" panose="02000403000000020004" pitchFamily="50" charset="0"/>
              </a:rPr>
              <a:pPr/>
              <a:t>20</a:t>
            </a:fld>
            <a:endParaRPr lang="en-US" dirty="0">
              <a:latin typeface="Helvetica Neue" panose="02000403000000020004" pitchFamily="50" charset="0"/>
            </a:endParaRPr>
          </a:p>
        </p:txBody>
      </p:sp>
      <p:sp>
        <p:nvSpPr>
          <p:cNvPr id="8" name="Content Placeholder 4"/>
          <p:cNvSpPr txBox="1">
            <a:spLocks/>
          </p:cNvSpPr>
          <p:nvPr/>
        </p:nvSpPr>
        <p:spPr>
          <a:xfrm>
            <a:off x="288358" y="1339403"/>
            <a:ext cx="8398442" cy="4794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005EB8"/>
              </a:buClr>
              <a:buNone/>
            </a:pPr>
            <a:r>
              <a:rPr lang="en-US" sz="2000" b="1" dirty="0">
                <a:latin typeface="Arial" panose="020B0604020202020204" pitchFamily="34" charset="0"/>
                <a:cs typeface="Arial" panose="020B0604020202020204" pitchFamily="34" charset="0"/>
              </a:rPr>
              <a:t>Matters of Importance to Retail Investors</a:t>
            </a:r>
          </a:p>
          <a:p>
            <a:pPr marL="0" indent="0">
              <a:buClr>
                <a:srgbClr val="005EB8"/>
              </a:buClr>
              <a:buNone/>
            </a:pPr>
            <a:endParaRPr lang="en-US" sz="500" b="1" dirty="0">
              <a:solidFill>
                <a:srgbClr val="FF0000"/>
              </a:solidFill>
              <a:latin typeface="Arial" panose="020B0604020202020204" pitchFamily="34" charset="0"/>
              <a:cs typeface="Arial" panose="020B0604020202020204" pitchFamily="34" charset="0"/>
            </a:endParaRPr>
          </a:p>
          <a:p>
            <a:pPr>
              <a:lnSpc>
                <a:spcPct val="100000"/>
              </a:lnSpc>
              <a:buClr>
                <a:srgbClr val="005EB8"/>
              </a:buClr>
            </a:pPr>
            <a:r>
              <a:rPr lang="en-US" sz="2000" dirty="0">
                <a:latin typeface="Arial" panose="020B0604020202020204" pitchFamily="34" charset="0"/>
                <a:cs typeface="Arial" panose="020B0604020202020204" pitchFamily="34" charset="0"/>
              </a:rPr>
              <a:t>Disclosure of the Costs of Investing </a:t>
            </a:r>
            <a:r>
              <a:rPr lang="en-US" sz="2000" dirty="0">
                <a:solidFill>
                  <a:srgbClr val="005EB8"/>
                </a:solidFill>
                <a:latin typeface="Arial" panose="020B0604020202020204" pitchFamily="34" charset="0"/>
                <a:cs typeface="Arial" panose="020B0604020202020204" pitchFamily="34" charset="0"/>
              </a:rPr>
              <a:t>(SCSD, incentives)</a:t>
            </a:r>
          </a:p>
          <a:p>
            <a:pPr>
              <a:lnSpc>
                <a:spcPct val="100000"/>
              </a:lnSpc>
              <a:buClr>
                <a:srgbClr val="005EB8"/>
              </a:buClr>
            </a:pPr>
            <a:r>
              <a:rPr lang="en-US" sz="2000" dirty="0">
                <a:latin typeface="Arial" panose="020B0604020202020204" pitchFamily="34" charset="0"/>
                <a:cs typeface="Arial" panose="020B0604020202020204" pitchFamily="34" charset="0"/>
              </a:rPr>
              <a:t>Electronic Investment Advice </a:t>
            </a:r>
            <a:r>
              <a:rPr lang="en-US" sz="2000" dirty="0">
                <a:solidFill>
                  <a:srgbClr val="005EB8"/>
                </a:solidFill>
                <a:latin typeface="Arial" panose="020B0604020202020204" pitchFamily="34" charset="0"/>
                <a:cs typeface="Arial" panose="020B0604020202020204" pitchFamily="34" charset="0"/>
              </a:rPr>
              <a:t>(</a:t>
            </a:r>
            <a:r>
              <a:rPr lang="en-US" sz="2000" dirty="0" err="1">
                <a:solidFill>
                  <a:srgbClr val="005EB8"/>
                </a:solidFill>
                <a:latin typeface="Arial" panose="020B0604020202020204" pitchFamily="34" charset="0"/>
                <a:cs typeface="Arial" panose="020B0604020202020204" pitchFamily="34" charset="0"/>
              </a:rPr>
              <a:t>robo</a:t>
            </a:r>
            <a:r>
              <a:rPr lang="en-US" sz="2000" dirty="0">
                <a:solidFill>
                  <a:srgbClr val="005EB8"/>
                </a:solidFill>
                <a:latin typeface="Arial" panose="020B0604020202020204" pitchFamily="34" charset="0"/>
                <a:cs typeface="Arial" panose="020B0604020202020204" pitchFamily="34" charset="0"/>
              </a:rPr>
              <a:t>-advisers’ compliance programs)</a:t>
            </a:r>
          </a:p>
          <a:p>
            <a:pPr>
              <a:lnSpc>
                <a:spcPct val="100000"/>
              </a:lnSpc>
              <a:buClr>
                <a:srgbClr val="005EB8"/>
              </a:buClr>
            </a:pPr>
            <a:r>
              <a:rPr lang="en-US" sz="2000" dirty="0">
                <a:latin typeface="Arial" panose="020B0604020202020204" pitchFamily="34" charset="0"/>
                <a:cs typeface="Arial" panose="020B0604020202020204" pitchFamily="34" charset="0"/>
              </a:rPr>
              <a:t>Wrap Fee Programs </a:t>
            </a:r>
            <a:r>
              <a:rPr lang="en-US" sz="2000" dirty="0">
                <a:solidFill>
                  <a:srgbClr val="005EB8"/>
                </a:solidFill>
                <a:latin typeface="Arial" panose="020B0604020202020204" pitchFamily="34" charset="0"/>
                <a:cs typeface="Arial" panose="020B0604020202020204" pitchFamily="34" charset="0"/>
              </a:rPr>
              <a:t>(suitability vs. non-wrap, trading away)</a:t>
            </a:r>
          </a:p>
          <a:p>
            <a:pPr>
              <a:lnSpc>
                <a:spcPct val="100000"/>
              </a:lnSpc>
              <a:buClr>
                <a:srgbClr val="005EB8"/>
              </a:buClr>
            </a:pPr>
            <a:r>
              <a:rPr lang="en-US" sz="2000" dirty="0">
                <a:latin typeface="Arial" panose="020B0604020202020204" pitchFamily="34" charset="0"/>
                <a:cs typeface="Arial" panose="020B0604020202020204" pitchFamily="34" charset="0"/>
              </a:rPr>
              <a:t>Never-Before-Examined RIAs </a:t>
            </a:r>
            <a:r>
              <a:rPr lang="en-US" sz="2000" dirty="0">
                <a:solidFill>
                  <a:srgbClr val="005EB8"/>
                </a:solidFill>
                <a:latin typeface="Arial" panose="020B0604020202020204" pitchFamily="34" charset="0"/>
                <a:cs typeface="Arial" panose="020B0604020202020204" pitchFamily="34" charset="0"/>
              </a:rPr>
              <a:t>(newly registered, or w/SEC &gt; 3 years)</a:t>
            </a:r>
          </a:p>
          <a:p>
            <a:pPr>
              <a:lnSpc>
                <a:spcPct val="100000"/>
              </a:lnSpc>
              <a:buClr>
                <a:srgbClr val="005EB8"/>
              </a:buClr>
            </a:pPr>
            <a:r>
              <a:rPr lang="en-US" sz="2000" dirty="0">
                <a:latin typeface="Arial" panose="020B0604020202020204" pitchFamily="34" charset="0"/>
                <a:cs typeface="Arial" panose="020B0604020202020204" pitchFamily="34" charset="0"/>
              </a:rPr>
              <a:t>Senior Investors &amp; Retirement Accts </a:t>
            </a:r>
            <a:r>
              <a:rPr lang="en-US" sz="2000" dirty="0">
                <a:solidFill>
                  <a:srgbClr val="005EB8"/>
                </a:solidFill>
                <a:latin typeface="Arial" panose="020B0604020202020204" pitchFamily="34" charset="0"/>
                <a:cs typeface="Arial" panose="020B0604020202020204" pitchFamily="34" charset="0"/>
              </a:rPr>
              <a:t>(suitability, risky products)</a:t>
            </a:r>
          </a:p>
          <a:p>
            <a:pPr>
              <a:lnSpc>
                <a:spcPct val="100000"/>
              </a:lnSpc>
              <a:buClr>
                <a:srgbClr val="005EB8"/>
              </a:buClr>
            </a:pPr>
            <a:r>
              <a:rPr lang="en-US" sz="2000" dirty="0">
                <a:latin typeface="Arial" panose="020B0604020202020204" pitchFamily="34" charset="0"/>
                <a:cs typeface="Arial" panose="020B0604020202020204" pitchFamily="34" charset="0"/>
              </a:rPr>
              <a:t>Mutual Funds </a:t>
            </a:r>
            <a:r>
              <a:rPr lang="en-US" sz="2000" dirty="0">
                <a:solidFill>
                  <a:srgbClr val="005EB8"/>
                </a:solidFill>
                <a:latin typeface="Arial" panose="020B0604020202020204" pitchFamily="34" charset="0"/>
                <a:cs typeface="Arial" panose="020B0604020202020204" pitchFamily="34" charset="0"/>
              </a:rPr>
              <a:t>(performance, managers lacking experience, valuation)</a:t>
            </a:r>
          </a:p>
          <a:p>
            <a:pPr>
              <a:lnSpc>
                <a:spcPct val="100000"/>
              </a:lnSpc>
              <a:buClr>
                <a:srgbClr val="005EB8"/>
              </a:buClr>
            </a:pPr>
            <a:r>
              <a:rPr lang="en-US" sz="2000" dirty="0">
                <a:latin typeface="Arial" panose="020B0604020202020204" pitchFamily="34" charset="0"/>
                <a:cs typeface="Arial" panose="020B0604020202020204" pitchFamily="34" charset="0"/>
              </a:rPr>
              <a:t>Exchange Traded Funds </a:t>
            </a:r>
            <a:r>
              <a:rPr lang="en-US" sz="2000" dirty="0">
                <a:solidFill>
                  <a:srgbClr val="005EB8"/>
                </a:solidFill>
                <a:latin typeface="Arial" panose="020B0604020202020204" pitchFamily="34" charset="0"/>
                <a:cs typeface="Arial" panose="020B0604020202020204" pitchFamily="34" charset="0"/>
              </a:rPr>
              <a:t>(low trading volume, risk of delisting)</a:t>
            </a:r>
          </a:p>
          <a:p>
            <a:pPr>
              <a:lnSpc>
                <a:spcPct val="100000"/>
              </a:lnSpc>
              <a:buClr>
                <a:srgbClr val="005EB8"/>
              </a:buClr>
            </a:pPr>
            <a:r>
              <a:rPr lang="en-US" sz="2000" dirty="0">
                <a:latin typeface="Arial" panose="020B0604020202020204" pitchFamily="34" charset="0"/>
                <a:cs typeface="Arial" panose="020B0604020202020204" pitchFamily="34" charset="0"/>
              </a:rPr>
              <a:t>Cryptocurrency </a:t>
            </a:r>
            <a:r>
              <a:rPr lang="en-US" sz="2000" dirty="0">
                <a:solidFill>
                  <a:srgbClr val="005EB8"/>
                </a:solidFill>
                <a:latin typeface="Arial" panose="020B0604020202020204" pitchFamily="34" charset="0"/>
                <a:cs typeface="Arial" panose="020B0604020202020204" pitchFamily="34" charset="0"/>
              </a:rPr>
              <a:t>(safeguard from misappropriation, disclosures)</a:t>
            </a:r>
          </a:p>
          <a:p>
            <a:pPr>
              <a:buClr>
                <a:srgbClr val="005EB8"/>
              </a:buClr>
            </a:pPr>
            <a:endParaRPr lang="en-US" sz="2000" dirty="0">
              <a:latin typeface="Helvetica Neue" panose="02000403000000020004" pitchFamily="50" charset="0"/>
            </a:endParaRPr>
          </a:p>
        </p:txBody>
      </p:sp>
      <p:sp>
        <p:nvSpPr>
          <p:cNvPr id="6" name="TextBox 5"/>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Tree>
    <p:extLst>
      <p:ext uri="{BB962C8B-B14F-4D97-AF65-F5344CB8AC3E}">
        <p14:creationId xmlns:p14="http://schemas.microsoft.com/office/powerpoint/2010/main" xmlns="" val="3044979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anose="020B0604020202020204" pitchFamily="34" charset="0"/>
                <a:ea typeface="Helvetica" charset="0"/>
                <a:cs typeface="Arial" panose="020B0604020202020204" pitchFamily="34" charset="0"/>
              </a:rPr>
              <a:t>Questions</a:t>
            </a:r>
            <a:endParaRPr lang="en-US" sz="3200" dirty="0">
              <a:latin typeface="Arial" panose="020B0604020202020204" pitchFamily="34" charset="0"/>
              <a:ea typeface="Helvetica"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21</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12" name="TextBox 11"/>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23" name="Rectangle 22"/>
          <p:cNvSpPr/>
          <p:nvPr/>
        </p:nvSpPr>
        <p:spPr>
          <a:xfrm>
            <a:off x="366921" y="4026985"/>
            <a:ext cx="1822431" cy="898524"/>
          </a:xfrm>
          <a:prstGeom prst="rect">
            <a:avLst/>
          </a:prstGeom>
          <a:solidFill>
            <a:srgbClr val="005EB8">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6921" y="1291640"/>
            <a:ext cx="1822431" cy="2735344"/>
          </a:xfrm>
          <a:prstGeom prst="rect">
            <a:avLst/>
          </a:prstGeom>
        </p:spPr>
      </p:pic>
      <p:sp>
        <p:nvSpPr>
          <p:cNvPr id="8" name="TextBox 7"/>
          <p:cNvSpPr txBox="1"/>
          <p:nvPr/>
        </p:nvSpPr>
        <p:spPr>
          <a:xfrm>
            <a:off x="2360023" y="1227909"/>
            <a:ext cx="4859383" cy="1200329"/>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Reminder: If you need CFP credits, please remember to sign-in and out of the session.</a:t>
            </a:r>
            <a:endParaRPr lang="en-US" sz="2400" b="1" dirty="0">
              <a:latin typeface="Arial" panose="020B0604020202020204" pitchFamily="34" charset="0"/>
              <a:cs typeface="Arial" panose="020B0604020202020204" pitchFamily="34" charset="0"/>
            </a:endParaRPr>
          </a:p>
        </p:txBody>
      </p:sp>
      <p:grpSp>
        <p:nvGrpSpPr>
          <p:cNvPr id="11" name="Group 10"/>
          <p:cNvGrpSpPr/>
          <p:nvPr/>
        </p:nvGrpSpPr>
        <p:grpSpPr>
          <a:xfrm>
            <a:off x="341272" y="1292489"/>
            <a:ext cx="1848080" cy="3640796"/>
            <a:chOff x="341272" y="1292489"/>
            <a:chExt cx="1848080" cy="3640796"/>
          </a:xfrm>
        </p:grpSpPr>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66921" y="1292489"/>
              <a:ext cx="1822431" cy="2733646"/>
            </a:xfrm>
            <a:prstGeom prst="rect">
              <a:avLst/>
            </a:prstGeom>
          </p:spPr>
        </p:pic>
        <p:sp>
          <p:nvSpPr>
            <p:cNvPr id="14" name="TextBox 13"/>
            <p:cNvSpPr txBox="1"/>
            <p:nvPr/>
          </p:nvSpPr>
          <p:spPr>
            <a:xfrm>
              <a:off x="341272" y="4025344"/>
              <a:ext cx="1830666" cy="907941"/>
            </a:xfrm>
            <a:prstGeom prst="rect">
              <a:avLst/>
            </a:prstGeom>
            <a:noFill/>
          </p:spPr>
          <p:txBody>
            <a:bodyPr wrap="square" rtlCol="0">
              <a:spAutoFit/>
            </a:bodyPr>
            <a:lstStyle/>
            <a:p>
              <a:pPr algn="ctr"/>
              <a:r>
                <a:rPr lang="en-US" sz="1100" b="1" dirty="0" smtClean="0">
                  <a:solidFill>
                    <a:prstClr val="white"/>
                  </a:solidFill>
                  <a:latin typeface="Arial" charset="0"/>
                  <a:ea typeface="Arial" charset="0"/>
                  <a:cs typeface="Arial" charset="0"/>
                </a:rPr>
                <a:t>Erika Subieta</a:t>
              </a:r>
            </a:p>
            <a:p>
              <a:pPr algn="ctr"/>
              <a:r>
                <a:rPr lang="en-US" sz="1100" i="1" dirty="0" smtClean="0">
                  <a:solidFill>
                    <a:prstClr val="white"/>
                  </a:solidFill>
                  <a:latin typeface="Arial" charset="0"/>
                  <a:ea typeface="Arial" charset="0"/>
                  <a:cs typeface="Arial" charset="0"/>
                </a:rPr>
                <a:t>Vice President</a:t>
              </a:r>
              <a:endParaRPr lang="en-US" sz="1100" i="1" dirty="0">
                <a:solidFill>
                  <a:prstClr val="white"/>
                </a:solidFill>
                <a:latin typeface="Arial" charset="0"/>
                <a:ea typeface="Arial" charset="0"/>
                <a:cs typeface="Arial" charset="0"/>
              </a:endParaRPr>
            </a:p>
            <a:p>
              <a:pPr algn="ctr"/>
              <a:r>
                <a:rPr lang="en-US" sz="1000" dirty="0">
                  <a:solidFill>
                    <a:prstClr val="white"/>
                  </a:solidFill>
                  <a:latin typeface="Arial" charset="0"/>
                  <a:ea typeface="Arial" charset="0"/>
                  <a:cs typeface="Arial" charset="0"/>
                </a:rPr>
                <a:t>NCS Regulatory </a:t>
              </a:r>
              <a:r>
                <a:rPr lang="en-US" sz="1000" dirty="0" smtClean="0">
                  <a:solidFill>
                    <a:prstClr val="white"/>
                  </a:solidFill>
                  <a:latin typeface="Arial" charset="0"/>
                  <a:ea typeface="Arial" charset="0"/>
                  <a:cs typeface="Arial" charset="0"/>
                </a:rPr>
                <a:t>Compliance</a:t>
              </a:r>
            </a:p>
            <a:p>
              <a:pPr algn="ctr"/>
              <a:r>
                <a:rPr lang="en-US" sz="1000" dirty="0" smtClean="0">
                  <a:solidFill>
                    <a:prstClr val="white"/>
                  </a:solidFill>
                  <a:latin typeface="Arial" charset="0"/>
                  <a:ea typeface="Arial" charset="0"/>
                  <a:cs typeface="Arial" charset="0"/>
                </a:rPr>
                <a:t>esubeita@ncsregcomp.com</a:t>
              </a:r>
            </a:p>
            <a:p>
              <a:pPr algn="ctr"/>
              <a:r>
                <a:rPr lang="en-US" sz="1050" dirty="0" smtClean="0">
                  <a:solidFill>
                    <a:prstClr val="white"/>
                  </a:solidFill>
                  <a:latin typeface="Arial" charset="0"/>
                  <a:ea typeface="Arial" charset="0"/>
                  <a:cs typeface="Arial" charset="0"/>
                </a:rPr>
                <a:t>561-570-1816</a:t>
              </a:r>
              <a:endParaRPr lang="en-US" sz="1050" dirty="0">
                <a:solidFill>
                  <a:prstClr val="white"/>
                </a:solidFill>
                <a:latin typeface="Arial" charset="0"/>
                <a:ea typeface="Arial" charset="0"/>
                <a:cs typeface="Arial" charset="0"/>
              </a:endParaRPr>
            </a:p>
          </p:txBody>
        </p:sp>
      </p:grpSp>
    </p:spTree>
    <p:extLst>
      <p:ext uri="{BB962C8B-B14F-4D97-AF65-F5344CB8AC3E}">
        <p14:creationId xmlns:p14="http://schemas.microsoft.com/office/powerpoint/2010/main" xmlns="" val="4209442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anose="020B0604020202020204" pitchFamily="34" charset="0"/>
                <a:ea typeface="Helvetica" charset="0"/>
                <a:cs typeface="Arial" panose="020B0604020202020204" pitchFamily="34" charset="0"/>
              </a:rPr>
              <a:t>Presenter</a:t>
            </a:r>
            <a:endParaRPr lang="en-US" sz="3200" dirty="0">
              <a:latin typeface="Arial" panose="020B0604020202020204" pitchFamily="34" charset="0"/>
              <a:ea typeface="Helvetica"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3</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12" name="TextBox 11"/>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23" name="Rectangle 22"/>
          <p:cNvSpPr/>
          <p:nvPr/>
        </p:nvSpPr>
        <p:spPr>
          <a:xfrm>
            <a:off x="366921" y="4026985"/>
            <a:ext cx="1822431" cy="898524"/>
          </a:xfrm>
          <a:prstGeom prst="rect">
            <a:avLst/>
          </a:prstGeom>
          <a:solidFill>
            <a:srgbClr val="005EB8">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5" name="Group 4"/>
          <p:cNvGrpSpPr/>
          <p:nvPr/>
        </p:nvGrpSpPr>
        <p:grpSpPr>
          <a:xfrm>
            <a:off x="358686" y="1292489"/>
            <a:ext cx="1830666" cy="3640796"/>
            <a:chOff x="358686" y="1292489"/>
            <a:chExt cx="1830666" cy="3640796"/>
          </a:xfrm>
        </p:grpSpPr>
        <p:pic>
          <p:nvPicPr>
            <p:cNvPr id="20" name="Picture 1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6921" y="1292489"/>
              <a:ext cx="1822431" cy="2733646"/>
            </a:xfrm>
            <a:prstGeom prst="rect">
              <a:avLst/>
            </a:prstGeom>
          </p:spPr>
        </p:pic>
        <p:sp>
          <p:nvSpPr>
            <p:cNvPr id="25" name="TextBox 24"/>
            <p:cNvSpPr txBox="1"/>
            <p:nvPr/>
          </p:nvSpPr>
          <p:spPr>
            <a:xfrm>
              <a:off x="358686" y="4025344"/>
              <a:ext cx="1830666" cy="907941"/>
            </a:xfrm>
            <a:prstGeom prst="rect">
              <a:avLst/>
            </a:prstGeom>
            <a:noFill/>
          </p:spPr>
          <p:txBody>
            <a:bodyPr wrap="square" rtlCol="0">
              <a:spAutoFit/>
            </a:bodyPr>
            <a:lstStyle/>
            <a:p>
              <a:pPr algn="ctr"/>
              <a:r>
                <a:rPr lang="en-US" sz="1100" b="1" dirty="0" smtClean="0">
                  <a:solidFill>
                    <a:prstClr val="white"/>
                  </a:solidFill>
                  <a:latin typeface="Arial" charset="0"/>
                  <a:ea typeface="Arial" charset="0"/>
                  <a:cs typeface="Arial" charset="0"/>
                </a:rPr>
                <a:t>Erika Subieta</a:t>
              </a:r>
            </a:p>
            <a:p>
              <a:pPr algn="ctr"/>
              <a:r>
                <a:rPr lang="en-US" sz="1100" i="1" dirty="0" smtClean="0">
                  <a:solidFill>
                    <a:prstClr val="white"/>
                  </a:solidFill>
                  <a:latin typeface="Arial" charset="0"/>
                  <a:ea typeface="Arial" charset="0"/>
                  <a:cs typeface="Arial" charset="0"/>
                </a:rPr>
                <a:t>Vice President</a:t>
              </a:r>
              <a:endParaRPr lang="en-US" sz="1100" i="1" dirty="0">
                <a:solidFill>
                  <a:prstClr val="white"/>
                </a:solidFill>
                <a:latin typeface="Arial" charset="0"/>
                <a:ea typeface="Arial" charset="0"/>
                <a:cs typeface="Arial" charset="0"/>
              </a:endParaRPr>
            </a:p>
            <a:p>
              <a:pPr algn="ctr"/>
              <a:r>
                <a:rPr lang="en-US" sz="1000" dirty="0">
                  <a:solidFill>
                    <a:prstClr val="white"/>
                  </a:solidFill>
                  <a:latin typeface="Arial" charset="0"/>
                  <a:ea typeface="Arial" charset="0"/>
                  <a:cs typeface="Arial" charset="0"/>
                </a:rPr>
                <a:t>NCS Regulatory </a:t>
              </a:r>
              <a:r>
                <a:rPr lang="en-US" sz="1000" dirty="0" smtClean="0">
                  <a:solidFill>
                    <a:prstClr val="white"/>
                  </a:solidFill>
                  <a:latin typeface="Arial" charset="0"/>
                  <a:ea typeface="Arial" charset="0"/>
                  <a:cs typeface="Arial" charset="0"/>
                </a:rPr>
                <a:t>Compliance</a:t>
              </a:r>
            </a:p>
            <a:p>
              <a:pPr algn="ctr"/>
              <a:r>
                <a:rPr lang="en-US" sz="1000" dirty="0" smtClean="0">
                  <a:solidFill>
                    <a:prstClr val="white"/>
                  </a:solidFill>
                  <a:latin typeface="Arial" charset="0"/>
                  <a:ea typeface="Arial" charset="0"/>
                  <a:cs typeface="Arial" charset="0"/>
                </a:rPr>
                <a:t>esubeita@ncsregcomp.com</a:t>
              </a:r>
            </a:p>
            <a:p>
              <a:pPr algn="ctr"/>
              <a:r>
                <a:rPr lang="en-US" sz="1050" dirty="0" smtClean="0">
                  <a:solidFill>
                    <a:prstClr val="white"/>
                  </a:solidFill>
                  <a:latin typeface="Arial" charset="0"/>
                  <a:ea typeface="Arial" charset="0"/>
                  <a:cs typeface="Arial" charset="0"/>
                </a:rPr>
                <a:t>561-570-1816</a:t>
              </a:r>
              <a:endParaRPr lang="en-US" sz="1050" dirty="0">
                <a:solidFill>
                  <a:prstClr val="white"/>
                </a:solidFill>
                <a:latin typeface="Arial" charset="0"/>
                <a:ea typeface="Arial" charset="0"/>
                <a:cs typeface="Arial" charset="0"/>
              </a:endParaRPr>
            </a:p>
          </p:txBody>
        </p:sp>
      </p:grpSp>
      <p:sp>
        <p:nvSpPr>
          <p:cNvPr id="3" name="TextBox 2"/>
          <p:cNvSpPr txBox="1"/>
          <p:nvPr/>
        </p:nvSpPr>
        <p:spPr>
          <a:xfrm>
            <a:off x="2394857" y="1291640"/>
            <a:ext cx="5556069" cy="3785652"/>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Erika A. Subieta is currently a vice president at NCS Regulatory Compliance.  She provides strategic and regulatory advice pursuant to the Securities Exchange Act of 1934, Investment Advisers Act of 1940, FINRA/NASD Rules, and other relevant regulations.  Ms. Subieta has significant experience in investment adviser and broker-dealer formation and registration matters, business transitions and expansions, FINRA membership proceedings, as well as financial analysis and reporting for securities firms.  Ms. Subieta has served as a guest lecturer both in the collegiate academic environment and at private sector compliance events. Ms. Subieta received her bachelor’s degree in Finance from the University of Florida and her law degree (Juris Doctorate) from South Texas College of Law.</a:t>
            </a:r>
          </a:p>
        </p:txBody>
      </p:sp>
    </p:spTree>
    <p:extLst>
      <p:ext uri="{BB962C8B-B14F-4D97-AF65-F5344CB8AC3E}">
        <p14:creationId xmlns:p14="http://schemas.microsoft.com/office/powerpoint/2010/main" xmlns="" val="3524306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t>Agenda</a:t>
            </a:r>
          </a:p>
        </p:txBody>
      </p:sp>
      <p:sp>
        <p:nvSpPr>
          <p:cNvPr id="8"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4</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46088" y="1199670"/>
            <a:ext cx="8069580" cy="4794730"/>
          </a:xfrm>
        </p:spPr>
        <p:txBody>
          <a:bodyPr>
            <a:normAutofit/>
          </a:bodyPr>
          <a:lstStyle/>
          <a:p>
            <a:pPr marL="228600" lvl="1">
              <a:buFont typeface="Arial" panose="020B0604020202020204" pitchFamily="34" charset="0"/>
              <a:buChar char="•"/>
              <a:tabLst>
                <a:tab pos="228600" algn="l"/>
              </a:tabLst>
            </a:pPr>
            <a:endParaRPr lang="en-US" sz="2400" dirty="0">
              <a:solidFill>
                <a:prstClr val="black"/>
              </a:solidFill>
              <a:latin typeface="Arial" panose="020B0604020202020204" pitchFamily="34" charset="0"/>
              <a:cs typeface="Arial" panose="020B0604020202020204" pitchFamily="34" charset="0"/>
            </a:endParaRPr>
          </a:p>
          <a:p>
            <a:pPr>
              <a:tabLst>
                <a:tab pos="228600" algn="l"/>
                <a:tab pos="685800" algn="l"/>
              </a:tabLst>
            </a:pPr>
            <a:endParaRPr lang="en-US" dirty="0">
              <a:solidFill>
                <a:prstClr val="black"/>
              </a:solidFill>
              <a:latin typeface="Arial" panose="020B0604020202020204" pitchFamily="34" charset="0"/>
              <a:cs typeface="Arial" panose="020B0604020202020204" pitchFamily="34" charset="0"/>
            </a:endParaRPr>
          </a:p>
          <a:p>
            <a:pPr marL="457200" lvl="1" indent="0">
              <a:buNone/>
              <a:tabLst>
                <a:tab pos="228600" algn="l"/>
                <a:tab pos="685800" algn="l"/>
              </a:tabLst>
            </a:pPr>
            <a:endParaRPr lang="en-US" dirty="0">
              <a:solidFill>
                <a:prstClr val="black"/>
              </a:solidFill>
              <a:latin typeface="Arial" panose="020B0604020202020204" pitchFamily="34" charset="0"/>
              <a:cs typeface="Arial" panose="020B0604020202020204" pitchFamily="34" charset="0"/>
            </a:endParaRPr>
          </a:p>
          <a:p>
            <a:pPr lvl="1">
              <a:tabLst>
                <a:tab pos="228600" algn="l"/>
                <a:tab pos="685800" algn="l"/>
              </a:tabLst>
            </a:pPr>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p>
        </p:txBody>
      </p:sp>
      <p:sp>
        <p:nvSpPr>
          <p:cNvPr id="10" name="Content Placeholder 2"/>
          <p:cNvSpPr txBox="1">
            <a:spLocks/>
          </p:cNvSpPr>
          <p:nvPr/>
        </p:nvSpPr>
        <p:spPr>
          <a:xfrm>
            <a:off x="659226" y="1600467"/>
            <a:ext cx="7769038" cy="42124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1F60AD"/>
              </a:buClr>
              <a:buFont typeface="Arial" panose="020B0604020202020204" pitchFamily="34" charset="0"/>
              <a:buChar char="•"/>
              <a:defRPr sz="20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1F60AD"/>
              </a:buClr>
              <a:buFont typeface="Courier New" panose="02070309020205020404" pitchFamily="49" charset="0"/>
              <a:buChar char="­"/>
              <a:tabLst>
                <a:tab pos="630238" algn="l"/>
              </a:tabLst>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1F60AD"/>
              </a:buClr>
              <a:buFont typeface="Wingdings" panose="05000000000000000000" pitchFamily="2" charset="2"/>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1F60AD"/>
              </a:buClr>
              <a:buFont typeface="Arial" panose="020B0604020202020204" pitchFamily="34" charset="0"/>
              <a:buChar char="•"/>
              <a:defRPr sz="2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1F60AD"/>
              </a:buClr>
              <a:buFont typeface="Courier New" panose="02070309020205020404" pitchFamily="49" charset="0"/>
              <a:buChar char="­"/>
              <a:defRPr sz="2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Custody Requirements &amp; its Various Forms</a:t>
            </a:r>
          </a:p>
          <a:p>
            <a:r>
              <a:rPr lang="en-US" sz="2400" dirty="0" smtClean="0"/>
              <a:t>Third Party Transfers &amp; Use of SLOAs</a:t>
            </a:r>
          </a:p>
          <a:p>
            <a:r>
              <a:rPr lang="en-US" sz="2400" dirty="0" smtClean="0"/>
              <a:t>Reliance Upon Custodian, SEC’s Guidance Update</a:t>
            </a:r>
          </a:p>
          <a:p>
            <a:r>
              <a:rPr lang="en-US" sz="2400" dirty="0" smtClean="0"/>
              <a:t>First Party Transfers</a:t>
            </a:r>
          </a:p>
          <a:p>
            <a:r>
              <a:rPr lang="en-US" sz="2400" dirty="0" smtClean="0"/>
              <a:t>Implementation &amp; Compliance with Requirements</a:t>
            </a:r>
          </a:p>
          <a:p>
            <a:r>
              <a:rPr lang="en-US" sz="2400" dirty="0" smtClean="0"/>
              <a:t>Case Studies</a:t>
            </a:r>
          </a:p>
          <a:p>
            <a:pPr>
              <a:lnSpc>
                <a:spcPct val="100000"/>
              </a:lnSpc>
              <a:spcBef>
                <a:spcPts val="1800"/>
              </a:spcBef>
            </a:pPr>
            <a:r>
              <a:rPr lang="en-US" sz="2400" dirty="0" smtClean="0"/>
              <a:t>2018 SEC Exam Priorities (Time Permitting)</a:t>
            </a:r>
            <a:endParaRPr lang="en-US" sz="2400" dirty="0"/>
          </a:p>
        </p:txBody>
      </p:sp>
      <p:sp>
        <p:nvSpPr>
          <p:cNvPr id="11" name="TextBox 10"/>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Tree>
    <p:extLst>
      <p:ext uri="{BB962C8B-B14F-4D97-AF65-F5344CB8AC3E}">
        <p14:creationId xmlns:p14="http://schemas.microsoft.com/office/powerpoint/2010/main" xmlns="" val="89575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5769" y="277570"/>
            <a:ext cx="5131065" cy="740660"/>
          </a:xfrm>
        </p:spPr>
        <p:txBody>
          <a:bodyPr>
            <a:noAutofit/>
          </a:bodyPr>
          <a:lstStyle/>
          <a:p>
            <a:r>
              <a:rPr lang="en-US" sz="3200" dirty="0" smtClean="0"/>
              <a:t>Custody Requirements</a:t>
            </a:r>
            <a:endParaRPr lang="en-US" sz="3200" dirty="0"/>
          </a:p>
        </p:txBody>
      </p:sp>
      <p:sp>
        <p:nvSpPr>
          <p:cNvPr id="7"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5</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8" name="TextBox 7"/>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9" name="Content Placeholder 2"/>
          <p:cNvSpPr>
            <a:spLocks noGrp="1"/>
          </p:cNvSpPr>
          <p:nvPr>
            <p:ph idx="1"/>
          </p:nvPr>
        </p:nvSpPr>
        <p:spPr>
          <a:xfrm>
            <a:off x="445769" y="1229598"/>
            <a:ext cx="8438393" cy="4747228"/>
          </a:xfrm>
        </p:spPr>
        <p:txBody>
          <a:bodyPr>
            <a:noAutofit/>
          </a:bodyPr>
          <a:lstStyle/>
          <a:p>
            <a:pPr marL="0" indent="0">
              <a:buNone/>
            </a:pPr>
            <a:r>
              <a:rPr lang="en-US" b="1" dirty="0"/>
              <a:t>Custody – Holding, directly or indirectly, client funds or securities, or having the ability to obtain possession of them</a:t>
            </a:r>
            <a:r>
              <a:rPr lang="en-US" b="1" dirty="0" smtClean="0"/>
              <a:t>.</a:t>
            </a:r>
          </a:p>
          <a:p>
            <a:pPr marL="0" indent="0">
              <a:spcBef>
                <a:spcPts val="600"/>
              </a:spcBef>
              <a:buNone/>
            </a:pPr>
            <a:endParaRPr lang="en-US" dirty="0"/>
          </a:p>
          <a:p>
            <a:pPr marL="0" indent="0">
              <a:buNone/>
            </a:pPr>
            <a:r>
              <a:rPr lang="en-US" b="1" dirty="0" smtClean="0"/>
              <a:t>Four </a:t>
            </a:r>
            <a:r>
              <a:rPr lang="en-US" b="1" dirty="0"/>
              <a:t>primary requirements apply to all advisers</a:t>
            </a:r>
            <a:r>
              <a:rPr lang="en-US" b="1" dirty="0" smtClean="0"/>
              <a:t>:</a:t>
            </a:r>
            <a:endParaRPr lang="en-US" dirty="0"/>
          </a:p>
          <a:p>
            <a:pPr marL="804862" lvl="1" indent="-342900">
              <a:lnSpc>
                <a:spcPct val="110000"/>
              </a:lnSpc>
              <a:spcBef>
                <a:spcPts val="400"/>
              </a:spcBef>
              <a:buClrTx/>
              <a:buFont typeface="+mj-lt"/>
              <a:buAutoNum type="arabicPeriod"/>
              <a:tabLst>
                <a:tab pos="635000" algn="l"/>
                <a:tab pos="720725" algn="l"/>
                <a:tab pos="1177925" algn="l"/>
                <a:tab pos="1635125" algn="l"/>
                <a:tab pos="2092325" algn="l"/>
                <a:tab pos="2549525" algn="l"/>
                <a:tab pos="3006725" algn="l"/>
                <a:tab pos="3463925" algn="l"/>
                <a:tab pos="3921125" algn="l"/>
                <a:tab pos="4378325" algn="l"/>
                <a:tab pos="4835525" algn="l"/>
                <a:tab pos="5292725" algn="l"/>
                <a:tab pos="5749925" algn="l"/>
                <a:tab pos="6207125" algn="l"/>
                <a:tab pos="6664325" algn="l"/>
                <a:tab pos="7121525" algn="l"/>
                <a:tab pos="7578725" algn="l"/>
                <a:tab pos="8035925" algn="l"/>
                <a:tab pos="8493125" algn="l"/>
                <a:tab pos="8950325" algn="l"/>
                <a:tab pos="9407525" algn="l"/>
              </a:tabLst>
              <a:defRPr/>
            </a:pPr>
            <a:r>
              <a:rPr lang="en-US" dirty="0"/>
              <a:t>Client funds and securities must be maintained by a Qualified </a:t>
            </a:r>
            <a:r>
              <a:rPr lang="en-US" dirty="0" smtClean="0"/>
              <a:t>Custodian</a:t>
            </a:r>
          </a:p>
          <a:p>
            <a:pPr marL="804862" lvl="1" indent="-342900">
              <a:lnSpc>
                <a:spcPct val="110000"/>
              </a:lnSpc>
              <a:spcBef>
                <a:spcPts val="400"/>
              </a:spcBef>
              <a:buClrTx/>
              <a:buFont typeface="+mj-lt"/>
              <a:buAutoNum type="arabicPeriod"/>
              <a:tabLst>
                <a:tab pos="635000" algn="l"/>
                <a:tab pos="720725" algn="l"/>
                <a:tab pos="1177925" algn="l"/>
                <a:tab pos="1635125" algn="l"/>
                <a:tab pos="2092325" algn="l"/>
                <a:tab pos="2549525" algn="l"/>
                <a:tab pos="3006725" algn="l"/>
                <a:tab pos="3463925" algn="l"/>
                <a:tab pos="3921125" algn="l"/>
                <a:tab pos="4378325" algn="l"/>
                <a:tab pos="4835525" algn="l"/>
                <a:tab pos="5292725" algn="l"/>
                <a:tab pos="5749925" algn="l"/>
                <a:tab pos="6207125" algn="l"/>
                <a:tab pos="6664325" algn="l"/>
                <a:tab pos="7121525" algn="l"/>
                <a:tab pos="7578725" algn="l"/>
                <a:tab pos="8035925" algn="l"/>
                <a:tab pos="8493125" algn="l"/>
                <a:tab pos="8950325" algn="l"/>
                <a:tab pos="9407525" algn="l"/>
              </a:tabLst>
              <a:defRPr/>
            </a:pPr>
            <a:r>
              <a:rPr lang="en-US" dirty="0" smtClean="0"/>
              <a:t>Notify </a:t>
            </a:r>
            <a:r>
              <a:rPr lang="en-US" dirty="0"/>
              <a:t>the client in writing of the qualified custodian's name, address, and the manner in which the funds or securities are </a:t>
            </a:r>
            <a:r>
              <a:rPr lang="en-US" dirty="0" smtClean="0"/>
              <a:t>maintained</a:t>
            </a:r>
            <a:endParaRPr lang="en-US" dirty="0"/>
          </a:p>
          <a:p>
            <a:pPr marL="804862" lvl="1" indent="-342900">
              <a:lnSpc>
                <a:spcPct val="110000"/>
              </a:lnSpc>
              <a:spcBef>
                <a:spcPts val="400"/>
              </a:spcBef>
              <a:buClrTx/>
              <a:buFont typeface="+mj-lt"/>
              <a:buAutoNum type="arabicPeriod"/>
              <a:tabLst>
                <a:tab pos="635000" algn="l"/>
                <a:tab pos="720725" algn="l"/>
                <a:tab pos="1177925" algn="l"/>
                <a:tab pos="1635125" algn="l"/>
                <a:tab pos="2092325" algn="l"/>
                <a:tab pos="2549525" algn="l"/>
                <a:tab pos="3006725" algn="l"/>
                <a:tab pos="3463925" algn="l"/>
                <a:tab pos="3921125" algn="l"/>
                <a:tab pos="4378325" algn="l"/>
                <a:tab pos="4835525" algn="l"/>
                <a:tab pos="5292725" algn="l"/>
                <a:tab pos="5749925" algn="l"/>
                <a:tab pos="6207125" algn="l"/>
                <a:tab pos="6664325" algn="l"/>
                <a:tab pos="7121525" algn="l"/>
                <a:tab pos="7578725" algn="l"/>
                <a:tab pos="8035925" algn="l"/>
                <a:tab pos="8493125" algn="l"/>
                <a:tab pos="8950325" algn="l"/>
                <a:tab pos="9407525" algn="l"/>
              </a:tabLst>
              <a:defRPr/>
            </a:pPr>
            <a:r>
              <a:rPr lang="en-US" dirty="0"/>
              <a:t>The Qualified Custodian must send quarterly statements to the client</a:t>
            </a:r>
          </a:p>
          <a:p>
            <a:pPr marL="804862" lvl="1" indent="-342900">
              <a:lnSpc>
                <a:spcPct val="110000"/>
              </a:lnSpc>
              <a:spcBef>
                <a:spcPts val="400"/>
              </a:spcBef>
              <a:buClrTx/>
              <a:buFont typeface="+mj-lt"/>
              <a:buAutoNum type="arabicPeriod"/>
              <a:tabLst>
                <a:tab pos="635000" algn="l"/>
                <a:tab pos="720725" algn="l"/>
                <a:tab pos="1177925" algn="l"/>
                <a:tab pos="1635125" algn="l"/>
                <a:tab pos="2092325" algn="l"/>
                <a:tab pos="2549525" algn="l"/>
                <a:tab pos="3006725" algn="l"/>
                <a:tab pos="3463925" algn="l"/>
                <a:tab pos="3921125" algn="l"/>
                <a:tab pos="4378325" algn="l"/>
                <a:tab pos="4835525" algn="l"/>
                <a:tab pos="5292725" algn="l"/>
                <a:tab pos="5749925" algn="l"/>
                <a:tab pos="6207125" algn="l"/>
                <a:tab pos="6664325" algn="l"/>
                <a:tab pos="7121525" algn="l"/>
                <a:tab pos="7578725" algn="l"/>
                <a:tab pos="8035925" algn="l"/>
                <a:tab pos="8493125" algn="l"/>
                <a:tab pos="8950325" algn="l"/>
                <a:tab pos="9407525" algn="l"/>
              </a:tabLst>
              <a:defRPr/>
            </a:pPr>
            <a:r>
              <a:rPr lang="en-US" dirty="0"/>
              <a:t>Independent Verification of Assets – “Surprise Exam” (if not exempt)</a:t>
            </a:r>
          </a:p>
          <a:p>
            <a:pPr marL="914400" lvl="2" indent="0">
              <a:buNone/>
            </a:pPr>
            <a:endParaRPr lang="en-US" i="1" dirty="0">
              <a:solidFill>
                <a:srgbClr val="0070C0"/>
              </a:solidFill>
            </a:endParaRPr>
          </a:p>
          <a:p>
            <a:pPr lvl="1"/>
            <a:endParaRPr lang="en-US" i="1" dirty="0">
              <a:solidFill>
                <a:srgbClr val="0070C0"/>
              </a:solidFill>
            </a:endParaRPr>
          </a:p>
          <a:p>
            <a:endParaRPr lang="en-US" i="1" dirty="0"/>
          </a:p>
        </p:txBody>
      </p:sp>
    </p:spTree>
    <p:extLst>
      <p:ext uri="{BB962C8B-B14F-4D97-AF65-F5344CB8AC3E}">
        <p14:creationId xmlns:p14="http://schemas.microsoft.com/office/powerpoint/2010/main" xmlns="" val="843382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5769" y="277570"/>
            <a:ext cx="5131065" cy="740660"/>
          </a:xfrm>
        </p:spPr>
        <p:txBody>
          <a:bodyPr>
            <a:noAutofit/>
          </a:bodyPr>
          <a:lstStyle/>
          <a:p>
            <a:r>
              <a:rPr lang="en-US" sz="3200" dirty="0" smtClean="0"/>
              <a:t>Various Forms of Custody</a:t>
            </a:r>
            <a:endParaRPr lang="en-US" sz="3200" dirty="0"/>
          </a:p>
        </p:txBody>
      </p:sp>
      <p:sp>
        <p:nvSpPr>
          <p:cNvPr id="7"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6</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8" name="Content Placeholder 2"/>
          <p:cNvSpPr txBox="1">
            <a:spLocks/>
          </p:cNvSpPr>
          <p:nvPr/>
        </p:nvSpPr>
        <p:spPr>
          <a:xfrm>
            <a:off x="445770" y="1375294"/>
            <a:ext cx="8376014" cy="39717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10000"/>
              </a:lnSpc>
              <a:spcBef>
                <a:spcPts val="0"/>
              </a:spcBef>
              <a:buFont typeface="Arial"/>
              <a:buNone/>
            </a:pPr>
            <a:r>
              <a:rPr lang="en-US" sz="2000" b="1" dirty="0" smtClean="0"/>
              <a:t>Fee Deduction</a:t>
            </a:r>
            <a:r>
              <a:rPr lang="en-US" sz="2000" b="1" dirty="0"/>
              <a:t>, Bill-Pay, Trustee, Client Password Access, </a:t>
            </a:r>
            <a:r>
              <a:rPr lang="en-US" sz="2000" b="1" dirty="0" smtClean="0"/>
              <a:t>General </a:t>
            </a:r>
            <a:r>
              <a:rPr lang="en-US" sz="2000" b="1" dirty="0"/>
              <a:t>Partner</a:t>
            </a:r>
          </a:p>
          <a:p>
            <a:pPr marL="573088" lvl="1" indent="-287338"/>
            <a:endParaRPr lang="en-US" sz="2000" i="1" dirty="0"/>
          </a:p>
          <a:p>
            <a:pPr marL="573088" lvl="1" indent="-287338">
              <a:buClr>
                <a:srgbClr val="1F60AD"/>
              </a:buClr>
            </a:pPr>
            <a:r>
              <a:rPr lang="en-US" sz="2000" dirty="0"/>
              <a:t>ALSO includes 3rd party transfers (use of SLOAs)</a:t>
            </a:r>
          </a:p>
          <a:p>
            <a:pPr marL="969963" lvl="2" indent="-285750">
              <a:buClr>
                <a:srgbClr val="1F60AD"/>
              </a:buClr>
            </a:pPr>
            <a:r>
              <a:rPr lang="en-US" dirty="0"/>
              <a:t>Directing transfer of funds from client account to third party recipient</a:t>
            </a:r>
          </a:p>
          <a:p>
            <a:pPr marL="573088" lvl="2" indent="-287338">
              <a:buClr>
                <a:srgbClr val="1F60AD"/>
              </a:buClr>
            </a:pPr>
            <a:endParaRPr lang="en-US" dirty="0"/>
          </a:p>
          <a:p>
            <a:pPr marL="573088" lvl="1" indent="-287338">
              <a:buClr>
                <a:srgbClr val="1F60AD"/>
              </a:buClr>
            </a:pPr>
            <a:r>
              <a:rPr lang="en-US" sz="2000" dirty="0"/>
              <a:t>MAY include </a:t>
            </a:r>
            <a:r>
              <a:rPr lang="en-US" sz="2000" dirty="0" smtClean="0"/>
              <a:t>what some might otherwise consider to be 1</a:t>
            </a:r>
            <a:r>
              <a:rPr lang="en-US" sz="2000" baseline="30000" dirty="0" smtClean="0"/>
              <a:t>st</a:t>
            </a:r>
            <a:r>
              <a:rPr lang="en-US" sz="2000" dirty="0" smtClean="0"/>
              <a:t> </a:t>
            </a:r>
            <a:r>
              <a:rPr lang="en-US" sz="2000" dirty="0"/>
              <a:t>party transfers</a:t>
            </a:r>
          </a:p>
          <a:p>
            <a:pPr marL="969963" lvl="2" indent="-287338">
              <a:buClr>
                <a:srgbClr val="1F60AD"/>
              </a:buClr>
            </a:pPr>
            <a:r>
              <a:rPr lang="en-US" dirty="0"/>
              <a:t>Directing transfer of funds among client’s own accts held at different custodians</a:t>
            </a:r>
          </a:p>
          <a:p>
            <a:pPr lvl="2"/>
            <a:endParaRPr lang="en-US" dirty="0"/>
          </a:p>
          <a:p>
            <a:pPr lvl="1"/>
            <a:endParaRPr lang="en-US" sz="2000" dirty="0"/>
          </a:p>
          <a:p>
            <a:endParaRPr lang="en-US" sz="2000" i="1" dirty="0"/>
          </a:p>
        </p:txBody>
      </p:sp>
      <p:sp>
        <p:nvSpPr>
          <p:cNvPr id="9" name="TextBox 8"/>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Tree>
    <p:extLst>
      <p:ext uri="{BB962C8B-B14F-4D97-AF65-F5344CB8AC3E}">
        <p14:creationId xmlns:p14="http://schemas.microsoft.com/office/powerpoint/2010/main" xmlns="" val="1565134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5769" y="277570"/>
            <a:ext cx="5131065" cy="740660"/>
          </a:xfrm>
        </p:spPr>
        <p:txBody>
          <a:bodyPr>
            <a:noAutofit/>
          </a:bodyPr>
          <a:lstStyle/>
          <a:p>
            <a:r>
              <a:rPr lang="en-US" sz="3200" dirty="0" smtClean="0"/>
              <a:t>Third-Party Transfers</a:t>
            </a:r>
            <a:endParaRPr lang="en-US" sz="3200" dirty="0"/>
          </a:p>
        </p:txBody>
      </p:sp>
      <p:sp>
        <p:nvSpPr>
          <p:cNvPr id="7"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7</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8" name="TextBox 7"/>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9" name="Content Placeholder 7"/>
          <p:cNvSpPr>
            <a:spLocks noGrp="1"/>
          </p:cNvSpPr>
          <p:nvPr>
            <p:ph idx="1"/>
          </p:nvPr>
        </p:nvSpPr>
        <p:spPr>
          <a:xfrm>
            <a:off x="440634" y="1699193"/>
            <a:ext cx="8393983" cy="3918857"/>
          </a:xfrm>
        </p:spPr>
        <p:txBody>
          <a:bodyPr>
            <a:noAutofit/>
          </a:bodyPr>
          <a:lstStyle/>
          <a:p>
            <a:pPr marL="0" indent="0">
              <a:buNone/>
            </a:pPr>
            <a:r>
              <a:rPr lang="en-US" b="1" dirty="0"/>
              <a:t>Industry Confusion &amp; Compliance Deficiencies</a:t>
            </a:r>
          </a:p>
          <a:p>
            <a:pPr marL="0" indent="0">
              <a:buNone/>
            </a:pPr>
            <a:endParaRPr lang="en-US" dirty="0"/>
          </a:p>
          <a:p>
            <a:pPr marL="0" indent="0">
              <a:buNone/>
            </a:pPr>
            <a:r>
              <a:rPr lang="en-US" dirty="0"/>
              <a:t>February 21, 2017:  SEC No-Action Letter</a:t>
            </a:r>
            <a:endParaRPr lang="en-US" dirty="0">
              <a:solidFill>
                <a:srgbClr val="0070C0"/>
              </a:solidFill>
            </a:endParaRPr>
          </a:p>
          <a:p>
            <a:pPr>
              <a:lnSpc>
                <a:spcPct val="200000"/>
              </a:lnSpc>
              <a:spcBef>
                <a:spcPts val="0"/>
              </a:spcBef>
            </a:pPr>
            <a:r>
              <a:rPr lang="en-US" dirty="0"/>
              <a:t>Generally, Third-Party Transfers (use of SLOAs)</a:t>
            </a:r>
          </a:p>
          <a:p>
            <a:pPr>
              <a:lnSpc>
                <a:spcPct val="200000"/>
              </a:lnSpc>
              <a:spcBef>
                <a:spcPts val="0"/>
              </a:spcBef>
            </a:pPr>
            <a:r>
              <a:rPr lang="en-US" dirty="0"/>
              <a:t>No discretion as to amount, payee, and timing </a:t>
            </a:r>
          </a:p>
          <a:p>
            <a:pPr>
              <a:lnSpc>
                <a:spcPct val="200000"/>
              </a:lnSpc>
              <a:spcBef>
                <a:spcPts val="0"/>
              </a:spcBef>
            </a:pPr>
            <a:r>
              <a:rPr lang="en-US" dirty="0"/>
              <a:t>Client pre-authorizes each transfer</a:t>
            </a:r>
          </a:p>
          <a:p>
            <a:pPr marL="0" indent="0">
              <a:lnSpc>
                <a:spcPct val="150000"/>
              </a:lnSpc>
              <a:buNone/>
            </a:pPr>
            <a:r>
              <a:rPr lang="en-US" dirty="0">
                <a:solidFill>
                  <a:srgbClr val="0070C0"/>
                </a:solidFill>
              </a:rPr>
              <a:t>				</a:t>
            </a:r>
          </a:p>
        </p:txBody>
      </p:sp>
      <p:sp>
        <p:nvSpPr>
          <p:cNvPr id="10" name="Right Arrow 9"/>
          <p:cNvSpPr/>
          <p:nvPr/>
        </p:nvSpPr>
        <p:spPr>
          <a:xfrm>
            <a:off x="6476505" y="3159252"/>
            <a:ext cx="274320" cy="9537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02358" y="3054574"/>
            <a:ext cx="1797289"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CUSTODY</a:t>
            </a:r>
          </a:p>
        </p:txBody>
      </p:sp>
      <p:sp>
        <p:nvSpPr>
          <p:cNvPr id="12" name="Right Arrow 11"/>
          <p:cNvSpPr/>
          <p:nvPr/>
        </p:nvSpPr>
        <p:spPr>
          <a:xfrm>
            <a:off x="6337056" y="3779526"/>
            <a:ext cx="457200" cy="9537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794256" y="3630979"/>
            <a:ext cx="2402305"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NOT CUSTODY</a:t>
            </a:r>
          </a:p>
        </p:txBody>
      </p:sp>
      <p:sp>
        <p:nvSpPr>
          <p:cNvPr id="14" name="Right Arrow 13"/>
          <p:cNvSpPr/>
          <p:nvPr/>
        </p:nvSpPr>
        <p:spPr>
          <a:xfrm>
            <a:off x="5887958" y="4401083"/>
            <a:ext cx="914400" cy="9144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794256" y="4254351"/>
            <a:ext cx="2495694"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NOT CUSTODY</a:t>
            </a:r>
          </a:p>
        </p:txBody>
      </p:sp>
    </p:spTree>
    <p:extLst>
      <p:ext uri="{BB962C8B-B14F-4D97-AF65-F5344CB8AC3E}">
        <p14:creationId xmlns:p14="http://schemas.microsoft.com/office/powerpoint/2010/main" xmlns="" val="1933046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5769" y="277570"/>
            <a:ext cx="5131065" cy="740660"/>
          </a:xfrm>
        </p:spPr>
        <p:txBody>
          <a:bodyPr>
            <a:noAutofit/>
          </a:bodyPr>
          <a:lstStyle/>
          <a:p>
            <a:r>
              <a:rPr lang="en-US" sz="3200" dirty="0" smtClean="0"/>
              <a:t>SLOA No-Action Letter</a:t>
            </a:r>
            <a:endParaRPr lang="en-US" sz="3200" dirty="0"/>
          </a:p>
        </p:txBody>
      </p:sp>
      <p:sp>
        <p:nvSpPr>
          <p:cNvPr id="7" name="Slide Number Placeholder 6"/>
          <p:cNvSpPr>
            <a:spLocks noGrp="1"/>
          </p:cNvSpPr>
          <p:nvPr>
            <p:ph type="sldNum" sz="quarter" idx="12"/>
          </p:nvPr>
        </p:nvSpPr>
        <p:spPr/>
        <p:txBody>
          <a:bodyPr/>
          <a:lstStyle/>
          <a:p>
            <a:fld id="{1B06D857-4F5E-7B4E-80C0-FBAA8EFEDB77}" type="slidenum">
              <a:rPr lang="en-US" sz="1100" smtClean="0">
                <a:solidFill>
                  <a:prstClr val="black">
                    <a:tint val="75000"/>
                  </a:prstClr>
                </a:solidFill>
                <a:latin typeface="Arial" panose="020B0604020202020204" pitchFamily="34" charset="0"/>
                <a:cs typeface="Arial" panose="020B0604020202020204" pitchFamily="34" charset="0"/>
              </a:rPr>
              <a:pPr/>
              <a:t>8</a:t>
            </a:fld>
            <a:endParaRPr lang="en-US" sz="1100" dirty="0">
              <a:solidFill>
                <a:prstClr val="black">
                  <a:tint val="75000"/>
                </a:prstClr>
              </a:solidFill>
              <a:latin typeface="Arial" panose="020B0604020202020204" pitchFamily="34" charset="0"/>
              <a:cs typeface="Arial" panose="020B0604020202020204" pitchFamily="34" charset="0"/>
            </a:endParaRPr>
          </a:p>
        </p:txBody>
      </p:sp>
      <p:sp>
        <p:nvSpPr>
          <p:cNvPr id="8" name="TextBox 7"/>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9" name="Content Placeholder 7"/>
          <p:cNvSpPr>
            <a:spLocks noGrp="1"/>
          </p:cNvSpPr>
          <p:nvPr>
            <p:ph idx="1"/>
          </p:nvPr>
        </p:nvSpPr>
        <p:spPr>
          <a:xfrm>
            <a:off x="445769" y="1533731"/>
            <a:ext cx="8069581" cy="4057172"/>
          </a:xfrm>
        </p:spPr>
        <p:txBody>
          <a:bodyPr>
            <a:noAutofit/>
          </a:bodyPr>
          <a:lstStyle/>
          <a:p>
            <a:pPr marL="0" indent="0">
              <a:buNone/>
            </a:pPr>
            <a:r>
              <a:rPr lang="en-US" b="1" dirty="0"/>
              <a:t>Adviser exempt from surprise exam requirement if:</a:t>
            </a:r>
          </a:p>
          <a:p>
            <a:pPr marL="0" indent="0">
              <a:buNone/>
            </a:pPr>
            <a:endParaRPr lang="en-US" u="sng" dirty="0">
              <a:solidFill>
                <a:srgbClr val="0070C0"/>
              </a:solidFill>
            </a:endParaRPr>
          </a:p>
          <a:p>
            <a:pPr marL="914400" lvl="1" indent="-457200">
              <a:buClrTx/>
              <a:buFont typeface="+mj-lt"/>
              <a:buAutoNum type="arabicPeriod"/>
            </a:pPr>
            <a:r>
              <a:rPr lang="en-US" dirty="0"/>
              <a:t>Written instruction from client to custodian, signed by client, and includes recipient’s name and address or name and account number at the custodian to which the transfer is to be directed.</a:t>
            </a:r>
          </a:p>
          <a:p>
            <a:pPr marL="914400" lvl="1" indent="-457200">
              <a:buClrTx/>
              <a:buFont typeface="+mj-lt"/>
              <a:buAutoNum type="arabicPeriod"/>
            </a:pPr>
            <a:r>
              <a:rPr lang="en-US" dirty="0"/>
              <a:t>Client provides written authorization to Adviser (on custodial form or separately), to direct transfers to the third party either on a specified schedule or from time to time. </a:t>
            </a:r>
          </a:p>
          <a:p>
            <a:pPr marL="914400" lvl="1" indent="-457200">
              <a:buClrTx/>
              <a:buFont typeface="+mj-lt"/>
              <a:buAutoNum type="arabicPeriod"/>
            </a:pPr>
            <a:r>
              <a:rPr lang="en-US" dirty="0"/>
              <a:t>Client's custodian verifies client's instruction, such as signature review or other method, and provides transfer of funds notice to client promptly after each transfer.  </a:t>
            </a:r>
          </a:p>
        </p:txBody>
      </p:sp>
    </p:spTree>
    <p:extLst>
      <p:ext uri="{BB962C8B-B14F-4D97-AF65-F5344CB8AC3E}">
        <p14:creationId xmlns:p14="http://schemas.microsoft.com/office/powerpoint/2010/main" xmlns="" val="4266022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SLOA No-Action Letter</a:t>
            </a:r>
            <a:endParaRPr lang="en-US" sz="3200" dirty="0"/>
          </a:p>
        </p:txBody>
      </p:sp>
      <p:sp>
        <p:nvSpPr>
          <p:cNvPr id="4" name="Slide Number Placeholder 3"/>
          <p:cNvSpPr>
            <a:spLocks noGrp="1"/>
          </p:cNvSpPr>
          <p:nvPr>
            <p:ph type="sldNum" sz="quarter" idx="12"/>
          </p:nvPr>
        </p:nvSpPr>
        <p:spPr/>
        <p:txBody>
          <a:bodyPr/>
          <a:lstStyle/>
          <a:p>
            <a:fld id="{1B06D857-4F5E-7B4E-80C0-FBAA8EFEDB77}" type="slidenum">
              <a:rPr lang="en-US" smtClean="0">
                <a:solidFill>
                  <a:prstClr val="black">
                    <a:tint val="75000"/>
                  </a:prstClr>
                </a:solidFill>
              </a:rPr>
              <a:pPr/>
              <a:t>9</a:t>
            </a:fld>
            <a:endParaRPr lang="en-US">
              <a:solidFill>
                <a:prstClr val="black">
                  <a:tint val="75000"/>
                </a:prstClr>
              </a:solidFill>
            </a:endParaRPr>
          </a:p>
        </p:txBody>
      </p:sp>
      <p:sp>
        <p:nvSpPr>
          <p:cNvPr id="7" name="TextBox 6"/>
          <p:cNvSpPr txBox="1"/>
          <p:nvPr/>
        </p:nvSpPr>
        <p:spPr>
          <a:xfrm>
            <a:off x="569496" y="6007767"/>
            <a:ext cx="7381430" cy="369332"/>
          </a:xfrm>
          <a:prstGeom prst="rect">
            <a:avLst/>
          </a:prstGeom>
          <a:noFill/>
        </p:spPr>
        <p:txBody>
          <a:bodyPr wrap="square" rtlCol="0">
            <a:spAutoFit/>
          </a:bodyPr>
          <a:lstStyle/>
          <a:p>
            <a:r>
              <a:rPr lang="en-US" dirty="0" smtClean="0">
                <a:solidFill>
                  <a:schemeClr val="bg1">
                    <a:lumMod val="65000"/>
                  </a:schemeClr>
                </a:solidFill>
              </a:rPr>
              <a:t>Custody Rule Implications: Use of SLOAs and Other Asset Transfers</a:t>
            </a:r>
            <a:endParaRPr lang="en-US" dirty="0">
              <a:solidFill>
                <a:schemeClr val="bg1">
                  <a:lumMod val="65000"/>
                </a:schemeClr>
              </a:solidFill>
            </a:endParaRPr>
          </a:p>
        </p:txBody>
      </p:sp>
      <p:sp>
        <p:nvSpPr>
          <p:cNvPr id="8" name="Content Placeholder 7"/>
          <p:cNvSpPr>
            <a:spLocks noGrp="1"/>
          </p:cNvSpPr>
          <p:nvPr>
            <p:ph idx="1"/>
          </p:nvPr>
        </p:nvSpPr>
        <p:spPr>
          <a:xfrm>
            <a:off x="440634" y="1497171"/>
            <a:ext cx="8074716" cy="4366443"/>
          </a:xfrm>
        </p:spPr>
        <p:txBody>
          <a:bodyPr>
            <a:noAutofit/>
          </a:bodyPr>
          <a:lstStyle/>
          <a:p>
            <a:pPr marL="0" indent="0">
              <a:buNone/>
            </a:pPr>
            <a:r>
              <a:rPr lang="en-US" b="1" dirty="0"/>
              <a:t>Adviser exempt from surprise exam requirement if:</a:t>
            </a:r>
          </a:p>
          <a:p>
            <a:pPr marL="0" indent="0">
              <a:buNone/>
            </a:pPr>
            <a:endParaRPr lang="en-US" u="sng" dirty="0">
              <a:solidFill>
                <a:srgbClr val="0070C0"/>
              </a:solidFill>
            </a:endParaRPr>
          </a:p>
          <a:p>
            <a:pPr marL="914400" lvl="1" indent="-457200">
              <a:lnSpc>
                <a:spcPct val="110000"/>
              </a:lnSpc>
              <a:spcBef>
                <a:spcPts val="0"/>
              </a:spcBef>
              <a:buClrTx/>
              <a:buFont typeface="+mj-lt"/>
              <a:buAutoNum type="arabicPeriod" startAt="4"/>
            </a:pPr>
            <a:r>
              <a:rPr lang="en-US" dirty="0"/>
              <a:t>Client has ability to terminate or change instruction to custodian. </a:t>
            </a:r>
          </a:p>
          <a:p>
            <a:pPr marL="914400" lvl="1" indent="-457200">
              <a:lnSpc>
                <a:spcPct val="110000"/>
              </a:lnSpc>
              <a:spcBef>
                <a:spcPts val="0"/>
              </a:spcBef>
              <a:buClrTx/>
              <a:buFont typeface="+mj-lt"/>
              <a:buAutoNum type="arabicPeriod" startAt="4"/>
            </a:pPr>
            <a:r>
              <a:rPr lang="en-US" dirty="0"/>
              <a:t>Adviser has no authority or ability to designate or change the identity of the third party, address, or any other information about the third party.</a:t>
            </a:r>
          </a:p>
          <a:p>
            <a:pPr marL="914400" lvl="1" indent="-457200">
              <a:lnSpc>
                <a:spcPct val="110000"/>
              </a:lnSpc>
              <a:spcBef>
                <a:spcPts val="0"/>
              </a:spcBef>
              <a:buClrTx/>
              <a:buFont typeface="+mj-lt"/>
              <a:buAutoNum type="arabicPeriod" startAt="4"/>
            </a:pPr>
            <a:r>
              <a:rPr lang="en-US" dirty="0"/>
              <a:t>Adviser maintains records showing that the third party is not a related party of Adviser or located at the same address as Adviser.</a:t>
            </a:r>
          </a:p>
          <a:p>
            <a:pPr marL="914400" lvl="1" indent="-457200">
              <a:lnSpc>
                <a:spcPct val="110000"/>
              </a:lnSpc>
              <a:spcBef>
                <a:spcPts val="0"/>
              </a:spcBef>
              <a:buClrTx/>
              <a:buFont typeface="+mj-lt"/>
              <a:buAutoNum type="arabicPeriod" startAt="4"/>
            </a:pPr>
            <a:r>
              <a:rPr lang="en-US" dirty="0"/>
              <a:t>Custodian sends the client initial and annual written notices confirming the instruction.</a:t>
            </a:r>
          </a:p>
        </p:txBody>
      </p:sp>
    </p:spTree>
    <p:extLst>
      <p:ext uri="{BB962C8B-B14F-4D97-AF65-F5344CB8AC3E}">
        <p14:creationId xmlns:p14="http://schemas.microsoft.com/office/powerpoint/2010/main" xmlns="" val="1112599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284F3EFD79994186E604B7B2ED53C0" ma:contentTypeVersion="2" ma:contentTypeDescription="Create a new document." ma:contentTypeScope="" ma:versionID="5bd77a4c8313ff4b1c2abbaa42ad586f">
  <xsd:schema xmlns:xsd="http://www.w3.org/2001/XMLSchema" xmlns:xs="http://www.w3.org/2001/XMLSchema" xmlns:p="http://schemas.microsoft.com/office/2006/metadata/properties" xmlns:ns2="c21db386-1a57-40fb-8100-a3d0472d9403" targetNamespace="http://schemas.microsoft.com/office/2006/metadata/properties" ma:root="true" ma:fieldsID="134e68a08b2e63829c4c53c6da7443c9" ns2:_="">
    <xsd:import namespace="c21db386-1a57-40fb-8100-a3d0472d940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db386-1a57-40fb-8100-a3d0472d940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30B40F-F5CD-4D8D-97B6-3D8E132BFBF1}">
  <ds:schemaRefs>
    <ds:schemaRef ds:uri="c21db386-1a57-40fb-8100-a3d0472d9403"/>
    <ds:schemaRef ds:uri="http://purl.org/dc/terms/"/>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CCB5A2C-E3C7-4C57-B1E7-04F55831754C}">
  <ds:schemaRefs>
    <ds:schemaRef ds:uri="http://schemas.microsoft.com/sharepoint/v3/contenttype/forms"/>
  </ds:schemaRefs>
</ds:datastoreItem>
</file>

<file path=customXml/itemProps3.xml><?xml version="1.0" encoding="utf-8"?>
<ds:datastoreItem xmlns:ds="http://schemas.openxmlformats.org/officeDocument/2006/customXml" ds:itemID="{FCA7ECB5-0D04-4153-8B8E-27DA9DD044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db386-1a57-40fb-8100-a3d0472d94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9327</TotalTime>
  <Words>1637</Words>
  <Application>Microsoft Office PowerPoint</Application>
  <PresentationFormat>On-screen Show (4:3)</PresentationFormat>
  <Paragraphs>217</Paragraphs>
  <Slides>21</Slides>
  <Notes>15</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1_Office Theme</vt:lpstr>
      <vt:lpstr>2_Office Theme</vt:lpstr>
      <vt:lpstr>Custody Rule Implications: Use of SLOAs and Other Asset Transfers</vt:lpstr>
      <vt:lpstr>Disclaimer</vt:lpstr>
      <vt:lpstr>Presenter</vt:lpstr>
      <vt:lpstr>Agenda</vt:lpstr>
      <vt:lpstr>Custody Requirements</vt:lpstr>
      <vt:lpstr>Various Forms of Custody</vt:lpstr>
      <vt:lpstr>Third-Party Transfers</vt:lpstr>
      <vt:lpstr>SLOA No-Action Letter</vt:lpstr>
      <vt:lpstr>SLOA No-Action Letter</vt:lpstr>
      <vt:lpstr>First-Party Transfers</vt:lpstr>
      <vt:lpstr>Inadvertent Custody</vt:lpstr>
      <vt:lpstr>Custody - Implementation</vt:lpstr>
      <vt:lpstr>Custody – Implementation (Cont.)</vt:lpstr>
      <vt:lpstr>Case Studies</vt:lpstr>
      <vt:lpstr>Case Studies</vt:lpstr>
      <vt:lpstr>Case Studies</vt:lpstr>
      <vt:lpstr>Case Studies</vt:lpstr>
      <vt:lpstr>Case Studies</vt:lpstr>
      <vt:lpstr>Case Studies</vt:lpstr>
      <vt:lpstr>SEC Exam Priorities - 2018</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J. Vaira (Goodwin)</dc:creator>
  <cp:lastModifiedBy>bboyte</cp:lastModifiedBy>
  <cp:revision>320</cp:revision>
  <cp:lastPrinted>2017-06-05T14:12:08Z</cp:lastPrinted>
  <dcterms:created xsi:type="dcterms:W3CDTF">2014-08-04T19:27:24Z</dcterms:created>
  <dcterms:modified xsi:type="dcterms:W3CDTF">2018-04-25T15:11:24Z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0x0101007F284F3EFD79994186E604B7B2ED53C0</vt:lpwstr>
  </property>
</Properties>
</file>