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5"/>
  </p:notesMasterIdLst>
  <p:handoutMasterIdLst>
    <p:handoutMasterId r:id="rId36"/>
  </p:handoutMasterIdLst>
  <p:sldIdLst>
    <p:sldId id="257" r:id="rId3"/>
    <p:sldId id="307" r:id="rId4"/>
    <p:sldId id="321" r:id="rId5"/>
    <p:sldId id="322" r:id="rId6"/>
    <p:sldId id="263" r:id="rId7"/>
    <p:sldId id="292" r:id="rId8"/>
    <p:sldId id="320" r:id="rId9"/>
    <p:sldId id="300" r:id="rId10"/>
    <p:sldId id="306" r:id="rId11"/>
    <p:sldId id="301" r:id="rId12"/>
    <p:sldId id="305" r:id="rId13"/>
    <p:sldId id="313" r:id="rId14"/>
    <p:sldId id="290" r:id="rId15"/>
    <p:sldId id="314" r:id="rId16"/>
    <p:sldId id="316" r:id="rId17"/>
    <p:sldId id="317" r:id="rId18"/>
    <p:sldId id="319" r:id="rId19"/>
    <p:sldId id="278" r:id="rId20"/>
    <p:sldId id="293" r:id="rId21"/>
    <p:sldId id="261" r:id="rId22"/>
    <p:sldId id="281" r:id="rId23"/>
    <p:sldId id="283" r:id="rId24"/>
    <p:sldId id="285" r:id="rId25"/>
    <p:sldId id="286" r:id="rId26"/>
    <p:sldId id="287" r:id="rId27"/>
    <p:sldId id="260" r:id="rId28"/>
    <p:sldId id="308" r:id="rId29"/>
    <p:sldId id="323" r:id="rId30"/>
    <p:sldId id="311" r:id="rId31"/>
    <p:sldId id="312" r:id="rId32"/>
    <p:sldId id="324" r:id="rId33"/>
    <p:sldId id="291"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58" autoAdjust="0"/>
    <p:restoredTop sz="94660"/>
  </p:normalViewPr>
  <p:slideViewPr>
    <p:cSldViewPr>
      <p:cViewPr>
        <p:scale>
          <a:sx n="100" d="100"/>
          <a:sy n="100" d="100"/>
        </p:scale>
        <p:origin x="-955"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4C111B0-8825-4E89-8F65-8C4352BD11F6}" type="datetimeFigureOut">
              <a:rPr lang="en-US" smtClean="0"/>
              <a:t>4/19/2018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DF6E933-EDEC-4404-9C7E-B458BB6783A8}" type="slidenum">
              <a:rPr lang="en-US" smtClean="0"/>
              <a:t>‹#›</a:t>
            </a:fld>
            <a:endParaRPr lang="en-US"/>
          </a:p>
        </p:txBody>
      </p:sp>
    </p:spTree>
    <p:extLst>
      <p:ext uri="{BB962C8B-B14F-4D97-AF65-F5344CB8AC3E}">
        <p14:creationId xmlns:p14="http://schemas.microsoft.com/office/powerpoint/2010/main" val="1455775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BBA0214-6631-4FA0-B47F-4CA5DC40479C}" type="datetimeFigureOut">
              <a:rPr lang="en-US" smtClean="0"/>
              <a:t>4/19/2018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119A2C0-58E3-49A9-A0C8-144A9CD0C21C}" type="slidenum">
              <a:rPr lang="en-US" smtClean="0"/>
              <a:t>‹#›</a:t>
            </a:fld>
            <a:endParaRPr lang="en-US"/>
          </a:p>
        </p:txBody>
      </p:sp>
    </p:spTree>
    <p:extLst>
      <p:ext uri="{BB962C8B-B14F-4D97-AF65-F5344CB8AC3E}">
        <p14:creationId xmlns:p14="http://schemas.microsoft.com/office/powerpoint/2010/main" val="2794886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There may be times when you would like to be notified about activity in client accounts, whether you are logged into NetX360 or away from your office. The NETX360 Alert functions can help. The NETX360 Alert center can be reached by clicking on the applications menu.”</a:t>
            </a:r>
          </a:p>
          <a:p>
            <a:endParaRPr lang="en-US" dirty="0"/>
          </a:p>
        </p:txBody>
      </p:sp>
      <p:sp>
        <p:nvSpPr>
          <p:cNvPr id="4" name="Slide Number Placeholder 3"/>
          <p:cNvSpPr>
            <a:spLocks noGrp="1"/>
          </p:cNvSpPr>
          <p:nvPr>
            <p:ph type="sldNum" sz="quarter" idx="10"/>
          </p:nvPr>
        </p:nvSpPr>
        <p:spPr/>
        <p:txBody>
          <a:bodyPr/>
          <a:lstStyle/>
          <a:p>
            <a:fld id="{0119A2C0-58E3-49A9-A0C8-144A9CD0C21C}" type="slidenum">
              <a:rPr lang="en-US" smtClean="0"/>
              <a:t>8</a:t>
            </a:fld>
            <a:endParaRPr lang="en-US"/>
          </a:p>
        </p:txBody>
      </p:sp>
    </p:spTree>
    <p:extLst>
      <p:ext uri="{BB962C8B-B14F-4D97-AF65-F5344CB8AC3E}">
        <p14:creationId xmlns:p14="http://schemas.microsoft.com/office/powerpoint/2010/main" val="3679541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four step wizard walks you through the process, allowing you to decide which type of alerts you need, and what notification methods you’d prefer. For example, be alerted by text when an incoming check or wire is received into an account. Or, perhaps an e-mail message when an account transfer is completed.”</a:t>
            </a:r>
          </a:p>
        </p:txBody>
      </p:sp>
      <p:sp>
        <p:nvSpPr>
          <p:cNvPr id="4" name="Slide Number Placeholder 3"/>
          <p:cNvSpPr>
            <a:spLocks noGrp="1"/>
          </p:cNvSpPr>
          <p:nvPr>
            <p:ph type="sldNum" sz="quarter" idx="10"/>
          </p:nvPr>
        </p:nvSpPr>
        <p:spPr/>
        <p:txBody>
          <a:bodyPr/>
          <a:lstStyle/>
          <a:p>
            <a:fld id="{0119A2C0-58E3-49A9-A0C8-144A9CD0C21C}" type="slidenum">
              <a:rPr lang="en-US" smtClean="0"/>
              <a:t>9</a:t>
            </a:fld>
            <a:endParaRPr lang="en-US"/>
          </a:p>
        </p:txBody>
      </p:sp>
    </p:spTree>
    <p:extLst>
      <p:ext uri="{BB962C8B-B14F-4D97-AF65-F5344CB8AC3E}">
        <p14:creationId xmlns:p14="http://schemas.microsoft.com/office/powerpoint/2010/main" val="2179655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 alerts can let you know when cash hits an account, leaves an account, runs too low or is disproportionately high. In this example, the advisor wants to be alerted when a cash balance hits a specific threshold, a debit balance occurs, cash is received into the account, or a 529 plan has </a:t>
            </a:r>
            <a:r>
              <a:rPr lang="en-US" dirty="0" err="1"/>
              <a:t>uninvested</a:t>
            </a:r>
            <a:r>
              <a:rPr lang="en-US" dirty="0"/>
              <a:t> cash available for investment.”</a:t>
            </a:r>
          </a:p>
        </p:txBody>
      </p:sp>
      <p:sp>
        <p:nvSpPr>
          <p:cNvPr id="4" name="Slide Number Placeholder 3"/>
          <p:cNvSpPr>
            <a:spLocks noGrp="1"/>
          </p:cNvSpPr>
          <p:nvPr>
            <p:ph type="sldNum" sz="quarter" idx="10"/>
          </p:nvPr>
        </p:nvSpPr>
        <p:spPr/>
        <p:txBody>
          <a:bodyPr/>
          <a:lstStyle/>
          <a:p>
            <a:fld id="{0119A2C0-58E3-49A9-A0C8-144A9CD0C21C}" type="slidenum">
              <a:rPr lang="en-US" smtClean="0"/>
              <a:t>10</a:t>
            </a:fld>
            <a:endParaRPr lang="en-US"/>
          </a:p>
        </p:txBody>
      </p:sp>
    </p:spTree>
    <p:extLst>
      <p:ext uri="{BB962C8B-B14F-4D97-AF65-F5344CB8AC3E}">
        <p14:creationId xmlns:p14="http://schemas.microsoft.com/office/powerpoint/2010/main" val="2962091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step process ends by selecting your notification methods. Advisors can chose to have an e-mail alert mailed to themselves, and team members of their firm. Advisors may also choose to receive a text alert for real time notifications when out of the office</a:t>
            </a:r>
          </a:p>
        </p:txBody>
      </p:sp>
      <p:sp>
        <p:nvSpPr>
          <p:cNvPr id="4" name="Slide Number Placeholder 3"/>
          <p:cNvSpPr>
            <a:spLocks noGrp="1"/>
          </p:cNvSpPr>
          <p:nvPr>
            <p:ph type="sldNum" sz="quarter" idx="10"/>
          </p:nvPr>
        </p:nvSpPr>
        <p:spPr/>
        <p:txBody>
          <a:bodyPr/>
          <a:lstStyle/>
          <a:p>
            <a:fld id="{0119A2C0-58E3-49A9-A0C8-144A9CD0C21C}" type="slidenum">
              <a:rPr lang="en-US" smtClean="0"/>
              <a:t>11</a:t>
            </a:fld>
            <a:endParaRPr lang="en-US"/>
          </a:p>
        </p:txBody>
      </p:sp>
    </p:spTree>
    <p:extLst>
      <p:ext uri="{BB962C8B-B14F-4D97-AF65-F5344CB8AC3E}">
        <p14:creationId xmlns:p14="http://schemas.microsoft.com/office/powerpoint/2010/main" val="4095137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Velda</a:t>
            </a:r>
            <a:endParaRPr lang="en-US" dirty="0"/>
          </a:p>
        </p:txBody>
      </p:sp>
      <p:sp>
        <p:nvSpPr>
          <p:cNvPr id="4" name="Slide Number Placeholder 3"/>
          <p:cNvSpPr>
            <a:spLocks noGrp="1"/>
          </p:cNvSpPr>
          <p:nvPr>
            <p:ph type="sldNum" sz="quarter" idx="10"/>
          </p:nvPr>
        </p:nvSpPr>
        <p:spPr/>
        <p:txBody>
          <a:bodyPr/>
          <a:lstStyle/>
          <a:p>
            <a:fld id="{0119A2C0-58E3-49A9-A0C8-144A9CD0C21C}" type="slidenum">
              <a:rPr lang="en-US" smtClean="0"/>
              <a:t>13</a:t>
            </a:fld>
            <a:endParaRPr lang="en-US"/>
          </a:p>
        </p:txBody>
      </p:sp>
    </p:spTree>
    <p:extLst>
      <p:ext uri="{BB962C8B-B14F-4D97-AF65-F5344CB8AC3E}">
        <p14:creationId xmlns:p14="http://schemas.microsoft.com/office/powerpoint/2010/main" val="256517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Velda</a:t>
            </a:r>
            <a:endParaRPr lang="en-US" dirty="0"/>
          </a:p>
        </p:txBody>
      </p:sp>
      <p:sp>
        <p:nvSpPr>
          <p:cNvPr id="4" name="Slide Number Placeholder 3"/>
          <p:cNvSpPr>
            <a:spLocks noGrp="1"/>
          </p:cNvSpPr>
          <p:nvPr>
            <p:ph type="sldNum" sz="quarter" idx="10"/>
          </p:nvPr>
        </p:nvSpPr>
        <p:spPr/>
        <p:txBody>
          <a:bodyPr/>
          <a:lstStyle/>
          <a:p>
            <a:fld id="{0119A2C0-58E3-49A9-A0C8-144A9CD0C21C}" type="slidenum">
              <a:rPr lang="en-US" smtClean="0"/>
              <a:t>18</a:t>
            </a:fld>
            <a:endParaRPr lang="en-US"/>
          </a:p>
        </p:txBody>
      </p:sp>
    </p:spTree>
    <p:extLst>
      <p:ext uri="{BB962C8B-B14F-4D97-AF65-F5344CB8AC3E}">
        <p14:creationId xmlns:p14="http://schemas.microsoft.com/office/powerpoint/2010/main" val="409153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FF060E-71EF-4550-8FF8-B3FBB6E1D144}" type="datetimeFigureOut">
              <a:rPr lang="en-US" smtClean="0">
                <a:solidFill>
                  <a:prstClr val="white">
                    <a:tint val="75000"/>
                  </a:prstClr>
                </a:solidFill>
              </a:rPr>
              <a:pPr/>
              <a:t>4/19/2018</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5A9730D2-EA80-46A8-B03C-F1459C73338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45314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FF060E-71EF-4550-8FF8-B3FBB6E1D144}" type="datetimeFigureOut">
              <a:rPr lang="en-US" smtClean="0">
                <a:solidFill>
                  <a:prstClr val="white">
                    <a:tint val="75000"/>
                  </a:prstClr>
                </a:solidFill>
              </a:rPr>
              <a:pPr/>
              <a:t>4/19/2018</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5A9730D2-EA80-46A8-B03C-F1459C73338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8655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FF060E-71EF-4550-8FF8-B3FBB6E1D144}" type="datetimeFigureOut">
              <a:rPr lang="en-US" smtClean="0">
                <a:solidFill>
                  <a:prstClr val="white">
                    <a:tint val="75000"/>
                  </a:prstClr>
                </a:solidFill>
              </a:rPr>
              <a:pPr/>
              <a:t>4/19/2018</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5A9730D2-EA80-46A8-B03C-F1459C73338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11984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FF060E-71EF-4550-8FF8-B3FBB6E1D144}" type="datetimeFigureOut">
              <a:rPr lang="en-US" smtClean="0">
                <a:solidFill>
                  <a:prstClr val="white">
                    <a:tint val="75000"/>
                  </a:prstClr>
                </a:solidFill>
              </a:rPr>
              <a:pPr/>
              <a:t>4/19/2018</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5A9730D2-EA80-46A8-B03C-F1459C73338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71873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FF060E-71EF-4550-8FF8-B3FBB6E1D144}" type="datetimeFigureOut">
              <a:rPr lang="en-US" smtClean="0">
                <a:solidFill>
                  <a:prstClr val="white">
                    <a:tint val="75000"/>
                  </a:prstClr>
                </a:solidFill>
              </a:rPr>
              <a:pPr/>
              <a:t>4/19/2018</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5A9730D2-EA80-46A8-B03C-F1459C73338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09966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FF060E-71EF-4550-8FF8-B3FBB6E1D144}" type="datetimeFigureOut">
              <a:rPr lang="en-US" smtClean="0">
                <a:solidFill>
                  <a:prstClr val="white">
                    <a:tint val="75000"/>
                  </a:prstClr>
                </a:solidFill>
              </a:rPr>
              <a:pPr/>
              <a:t>4/19/2018</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5A9730D2-EA80-46A8-B03C-F1459C73338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00911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FF060E-71EF-4550-8FF8-B3FBB6E1D144}" type="datetimeFigureOut">
              <a:rPr lang="en-US" smtClean="0">
                <a:solidFill>
                  <a:prstClr val="white">
                    <a:tint val="75000"/>
                  </a:prstClr>
                </a:solidFill>
              </a:rPr>
              <a:pPr/>
              <a:t>4/19/2018</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5A9730D2-EA80-46A8-B03C-F1459C73338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25084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FF060E-71EF-4550-8FF8-B3FBB6E1D144}" type="datetimeFigureOut">
              <a:rPr lang="en-US" smtClean="0">
                <a:solidFill>
                  <a:prstClr val="white">
                    <a:tint val="75000"/>
                  </a:prstClr>
                </a:solidFill>
              </a:rPr>
              <a:pPr/>
              <a:t>4/19/2018</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5A9730D2-EA80-46A8-B03C-F1459C73338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19310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FF060E-71EF-4550-8FF8-B3FBB6E1D144}" type="datetimeFigureOut">
              <a:rPr lang="en-US" smtClean="0">
                <a:solidFill>
                  <a:prstClr val="white">
                    <a:tint val="75000"/>
                  </a:prstClr>
                </a:solidFill>
              </a:rPr>
              <a:pPr/>
              <a:t>4/19/2018</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5A9730D2-EA80-46A8-B03C-F1459C73338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04369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FF060E-71EF-4550-8FF8-B3FBB6E1D144}" type="datetimeFigureOut">
              <a:rPr lang="en-US" smtClean="0">
                <a:solidFill>
                  <a:prstClr val="white">
                    <a:tint val="75000"/>
                  </a:prstClr>
                </a:solidFill>
              </a:rPr>
              <a:pPr/>
              <a:t>4/19/2018</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5A9730D2-EA80-46A8-B03C-F1459C73338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55436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FF060E-71EF-4550-8FF8-B3FBB6E1D144}" type="datetimeFigureOut">
              <a:rPr lang="en-US" smtClean="0">
                <a:solidFill>
                  <a:prstClr val="white">
                    <a:tint val="75000"/>
                  </a:prstClr>
                </a:solidFill>
              </a:rPr>
              <a:pPr/>
              <a:t>4/19/2018</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5A9730D2-EA80-46A8-B03C-F1459C73338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299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FF060E-71EF-4550-8FF8-B3FBB6E1D144}" type="datetimeFigureOut">
              <a:rPr lang="en-US" smtClean="0">
                <a:solidFill>
                  <a:prstClr val="white">
                    <a:tint val="75000"/>
                  </a:prstClr>
                </a:solidFill>
              </a:rPr>
              <a:pPr/>
              <a:t>4/19/2018</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5A9730D2-EA80-46A8-B03C-F1459C73338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96493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FF060E-71EF-4550-8FF8-B3FBB6E1D144}" type="datetimeFigureOut">
              <a:rPr lang="en-US" smtClean="0">
                <a:solidFill>
                  <a:prstClr val="white">
                    <a:tint val="75000"/>
                  </a:prstClr>
                </a:solidFill>
              </a:rPr>
              <a:pPr/>
              <a:t>4/19/2018</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5A9730D2-EA80-46A8-B03C-F1459C73338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98334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FF060E-71EF-4550-8FF8-B3FBB6E1D144}" type="datetimeFigureOut">
              <a:rPr lang="en-US" smtClean="0">
                <a:solidFill>
                  <a:prstClr val="white">
                    <a:tint val="75000"/>
                  </a:prstClr>
                </a:solidFill>
              </a:rPr>
              <a:pPr/>
              <a:t>4/19/2018</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5A9730D2-EA80-46A8-B03C-F1459C73338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06970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FF060E-71EF-4550-8FF8-B3FBB6E1D144}" type="datetimeFigureOut">
              <a:rPr lang="en-US" smtClean="0">
                <a:solidFill>
                  <a:prstClr val="white">
                    <a:tint val="75000"/>
                  </a:prstClr>
                </a:solidFill>
              </a:rPr>
              <a:pPr/>
              <a:t>4/19/2018</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5A9730D2-EA80-46A8-B03C-F1459C73338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59186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FF060E-71EF-4550-8FF8-B3FBB6E1D144}" type="datetimeFigureOut">
              <a:rPr lang="en-US" smtClean="0">
                <a:solidFill>
                  <a:prstClr val="white">
                    <a:tint val="75000"/>
                  </a:prstClr>
                </a:solidFill>
              </a:rPr>
              <a:pPr/>
              <a:t>4/19/2018</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5A9730D2-EA80-46A8-B03C-F1459C73338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066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FF060E-71EF-4550-8FF8-B3FBB6E1D144}" type="datetimeFigureOut">
              <a:rPr lang="en-US" smtClean="0">
                <a:solidFill>
                  <a:prstClr val="white">
                    <a:tint val="75000"/>
                  </a:prstClr>
                </a:solidFill>
              </a:rPr>
              <a:pPr/>
              <a:t>4/19/2018</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5A9730D2-EA80-46A8-B03C-F1459C73338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1599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FF060E-71EF-4550-8FF8-B3FBB6E1D144}" type="datetimeFigureOut">
              <a:rPr lang="en-US" smtClean="0">
                <a:solidFill>
                  <a:prstClr val="white">
                    <a:tint val="75000"/>
                  </a:prstClr>
                </a:solidFill>
              </a:rPr>
              <a:pPr/>
              <a:t>4/19/2018</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5A9730D2-EA80-46A8-B03C-F1459C73338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97752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FF060E-71EF-4550-8FF8-B3FBB6E1D144}" type="datetimeFigureOut">
              <a:rPr lang="en-US" smtClean="0">
                <a:solidFill>
                  <a:prstClr val="white">
                    <a:tint val="75000"/>
                  </a:prstClr>
                </a:solidFill>
              </a:rPr>
              <a:pPr/>
              <a:t>4/19/2018</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5A9730D2-EA80-46A8-B03C-F1459C73338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81266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FF060E-71EF-4550-8FF8-B3FBB6E1D144}" type="datetimeFigureOut">
              <a:rPr lang="en-US" smtClean="0">
                <a:solidFill>
                  <a:prstClr val="white">
                    <a:tint val="75000"/>
                  </a:prstClr>
                </a:solidFill>
              </a:rPr>
              <a:pPr/>
              <a:t>4/19/2018</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5A9730D2-EA80-46A8-B03C-F1459C73338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5292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FF060E-71EF-4550-8FF8-B3FBB6E1D144}" type="datetimeFigureOut">
              <a:rPr lang="en-US" smtClean="0">
                <a:solidFill>
                  <a:prstClr val="white">
                    <a:tint val="75000"/>
                  </a:prstClr>
                </a:solidFill>
              </a:rPr>
              <a:pPr/>
              <a:t>4/19/2018</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5A9730D2-EA80-46A8-B03C-F1459C73338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39253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FF060E-71EF-4550-8FF8-B3FBB6E1D144}" type="datetimeFigureOut">
              <a:rPr lang="en-US" smtClean="0">
                <a:solidFill>
                  <a:prstClr val="white">
                    <a:tint val="75000"/>
                  </a:prstClr>
                </a:solidFill>
              </a:rPr>
              <a:pPr/>
              <a:t>4/19/2018</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5A9730D2-EA80-46A8-B03C-F1459C73338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46072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F060E-71EF-4550-8FF8-B3FBB6E1D144}" type="datetimeFigureOut">
              <a:rPr lang="en-US" smtClean="0">
                <a:solidFill>
                  <a:prstClr val="white">
                    <a:tint val="75000"/>
                  </a:prstClr>
                </a:solidFill>
              </a:rPr>
              <a:pPr/>
              <a:t>4/19/2018</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730D2-EA80-46A8-B03C-F1459C73338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632967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F060E-71EF-4550-8FF8-B3FBB6E1D144}" type="datetimeFigureOut">
              <a:rPr lang="en-US" smtClean="0">
                <a:solidFill>
                  <a:prstClr val="white">
                    <a:tint val="75000"/>
                  </a:prstClr>
                </a:solidFill>
              </a:rPr>
              <a:pPr/>
              <a:t>4/19/2018</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730D2-EA80-46A8-B03C-F1459C73338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3978219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495800"/>
            <a:ext cx="3505200" cy="476250"/>
          </a:xfrm>
        </p:spPr>
        <p:txBody>
          <a:bodyPr/>
          <a:lstStyle/>
          <a:p>
            <a:pPr algn="ctr"/>
            <a:r>
              <a:rPr lang="en-US" dirty="0" smtClean="0"/>
              <a:t>Welcome to San Diego</a:t>
            </a:r>
            <a:endParaRPr lang="en-US" dirty="0"/>
          </a:p>
        </p:txBody>
      </p:sp>
      <p:sp>
        <p:nvSpPr>
          <p:cNvPr id="8" name="Text Placeholder 7"/>
          <p:cNvSpPr>
            <a:spLocks noGrp="1"/>
          </p:cNvSpPr>
          <p:nvPr>
            <p:ph type="body" idx="2"/>
          </p:nvPr>
        </p:nvSpPr>
        <p:spPr>
          <a:xfrm>
            <a:off x="4800600" y="1371600"/>
            <a:ext cx="2743200" cy="4267200"/>
          </a:xfrm>
        </p:spPr>
        <p:txBody>
          <a:bodyPr>
            <a:normAutofit/>
          </a:bodyPr>
          <a:lstStyle/>
          <a:p>
            <a:r>
              <a:rPr lang="en-US" sz="3200" dirty="0" smtClean="0">
                <a:latin typeface="+mj-lt"/>
              </a:rPr>
              <a:t>SSG Conference</a:t>
            </a:r>
          </a:p>
          <a:p>
            <a:endParaRPr lang="en-US" dirty="0" smtClean="0">
              <a:latin typeface="+mj-lt"/>
            </a:endParaRPr>
          </a:p>
          <a:p>
            <a:r>
              <a:rPr lang="en-US" sz="2000" dirty="0" smtClean="0">
                <a:latin typeface="+mj-lt"/>
              </a:rPr>
              <a:t>for Independent Registered Investment Advisors</a:t>
            </a:r>
            <a:br>
              <a:rPr lang="en-US" sz="2000" dirty="0" smtClean="0">
                <a:latin typeface="+mj-lt"/>
              </a:rPr>
            </a:br>
            <a:endParaRPr lang="en-US" dirty="0" smtClean="0">
              <a:latin typeface="+mj-lt"/>
            </a:endParaRPr>
          </a:p>
          <a:p>
            <a:endParaRPr lang="en-US" dirty="0" smtClean="0">
              <a:latin typeface="+mj-lt"/>
            </a:endParaRPr>
          </a:p>
          <a:p>
            <a:endParaRPr lang="en-US" dirty="0" smtClean="0">
              <a:latin typeface="+mj-lt"/>
            </a:endParaRPr>
          </a:p>
          <a:p>
            <a:r>
              <a:rPr lang="en-US" sz="1600" dirty="0" smtClean="0">
                <a:latin typeface="+mj-lt"/>
              </a:rPr>
              <a:t>April 19 – 21, 2018</a:t>
            </a:r>
            <a:endParaRPr lang="en-US" dirty="0" smtClean="0">
              <a:latin typeface="+mj-lt"/>
            </a:endParaRPr>
          </a:p>
          <a:p>
            <a:r>
              <a:rPr lang="en-US" sz="1600" dirty="0" smtClean="0">
                <a:latin typeface="+mj-lt"/>
              </a:rPr>
              <a:t>Paradise Point Resort &amp; Spa</a:t>
            </a:r>
            <a:br>
              <a:rPr lang="en-US" sz="1600" dirty="0" smtClean="0">
                <a:latin typeface="+mj-lt"/>
              </a:rPr>
            </a:br>
            <a:endParaRPr lang="en-US" sz="1600" dirty="0" smtClean="0">
              <a:latin typeface="+mj-lt"/>
            </a:endParaRPr>
          </a:p>
          <a:p>
            <a:endParaRPr lang="en-US" sz="1600" u="sng" dirty="0">
              <a:latin typeface="+mj-lt"/>
            </a:endParaRPr>
          </a:p>
        </p:txBody>
      </p:sp>
      <p:pic>
        <p:nvPicPr>
          <p:cNvPr id="1026" name="Picture 2"/>
          <p:cNvPicPr>
            <a:picLocks noChangeAspect="1" noChangeArrowheads="1"/>
          </p:cNvPicPr>
          <p:nvPr/>
        </p:nvPicPr>
        <p:blipFill>
          <a:blip r:embed="rId2" cstate="print"/>
          <a:srcRect/>
          <a:stretch>
            <a:fillRect/>
          </a:stretch>
        </p:blipFill>
        <p:spPr bwMode="auto">
          <a:xfrm>
            <a:off x="0" y="6400800"/>
            <a:ext cx="9144000" cy="466725"/>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a:stretch>
            <a:fillRect/>
          </a:stretch>
        </p:blipFill>
        <p:spPr bwMode="auto">
          <a:xfrm rot="10800000">
            <a:off x="0" y="-9526"/>
            <a:ext cx="9144000" cy="46672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7000875" y="76200"/>
            <a:ext cx="2143125" cy="857250"/>
          </a:xfrm>
          <a:prstGeom prst="rect">
            <a:avLst/>
          </a:prstGeom>
          <a:noFill/>
          <a:ln w="9525">
            <a:noFill/>
            <a:miter lim="800000"/>
            <a:headEnd/>
            <a:tailEnd/>
          </a:ln>
        </p:spPr>
      </p:pic>
      <p:sp>
        <p:nvSpPr>
          <p:cNvPr id="14" name="TextBox 13"/>
          <p:cNvSpPr txBox="1"/>
          <p:nvPr/>
        </p:nvSpPr>
        <p:spPr>
          <a:xfrm>
            <a:off x="4495800" y="6400800"/>
            <a:ext cx="4419600" cy="369332"/>
          </a:xfrm>
          <a:prstGeom prst="rect">
            <a:avLst/>
          </a:prstGeom>
          <a:noFill/>
        </p:spPr>
        <p:txBody>
          <a:bodyPr wrap="square" rtlCol="0">
            <a:spAutoFit/>
          </a:bodyPr>
          <a:lstStyle/>
          <a:p>
            <a:r>
              <a:rPr lang="en-US" dirty="0">
                <a:solidFill>
                  <a:prstClr val="white"/>
                </a:solidFill>
              </a:rPr>
              <a:t>S</a:t>
            </a:r>
            <a:r>
              <a:rPr lang="en-US" sz="1400" dirty="0">
                <a:solidFill>
                  <a:prstClr val="white"/>
                </a:solidFill>
              </a:rPr>
              <a:t>HAREHOLDERS</a:t>
            </a:r>
            <a:r>
              <a:rPr lang="en-US" dirty="0">
                <a:solidFill>
                  <a:prstClr val="white"/>
                </a:solidFill>
              </a:rPr>
              <a:t> S</a:t>
            </a:r>
            <a:r>
              <a:rPr lang="en-US" sz="1200" dirty="0">
                <a:solidFill>
                  <a:prstClr val="white"/>
                </a:solidFill>
              </a:rPr>
              <a:t>ERVICE</a:t>
            </a:r>
            <a:r>
              <a:rPr lang="en-US" dirty="0">
                <a:solidFill>
                  <a:prstClr val="white"/>
                </a:solidFill>
              </a:rPr>
              <a:t> G</a:t>
            </a:r>
            <a:r>
              <a:rPr lang="en-US" sz="1200" dirty="0">
                <a:solidFill>
                  <a:prstClr val="white"/>
                </a:solidFill>
              </a:rPr>
              <a:t>ROUP    </a:t>
            </a:r>
            <a:r>
              <a:rPr lang="en-US" dirty="0">
                <a:solidFill>
                  <a:prstClr val="white"/>
                </a:solidFill>
              </a:rPr>
              <a:t>|</a:t>
            </a:r>
            <a:r>
              <a:rPr lang="en-US" sz="1200" dirty="0">
                <a:solidFill>
                  <a:prstClr val="white"/>
                </a:solidFill>
              </a:rPr>
              <a:t>    Conference   </a:t>
            </a:r>
            <a:r>
              <a:rPr lang="en-US" sz="1200" dirty="0" smtClean="0">
                <a:solidFill>
                  <a:prstClr val="white"/>
                </a:solidFill>
              </a:rPr>
              <a:t>2018</a:t>
            </a:r>
            <a:endParaRPr lang="en-US" sz="1200" dirty="0">
              <a:solidFill>
                <a:prstClr val="white"/>
              </a:solidFill>
            </a:endParaRPr>
          </a:p>
        </p:txBody>
      </p:sp>
      <p:cxnSp>
        <p:nvCxnSpPr>
          <p:cNvPr id="17" name="Straight Connector 16"/>
          <p:cNvCxnSpPr/>
          <p:nvPr/>
        </p:nvCxnSpPr>
        <p:spPr>
          <a:xfrm>
            <a:off x="4495800" y="1219200"/>
            <a:ext cx="0" cy="434340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600" y="1981200"/>
            <a:ext cx="4051757" cy="2218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698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SPECIFIC ITEMS FOR ALERTS</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384" t="1102" r="49323" b="51412"/>
          <a:stretch/>
        </p:blipFill>
        <p:spPr>
          <a:xfrm>
            <a:off x="2133600" y="1447800"/>
            <a:ext cx="4876800" cy="4558748"/>
          </a:xfrm>
        </p:spPr>
      </p:pic>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white"/>
              </a:solidFill>
            </a:endParaRPr>
          </a:p>
        </p:txBody>
      </p:sp>
      <p:pic>
        <p:nvPicPr>
          <p:cNvPr id="7" name="Picture 2"/>
          <p:cNvPicPr>
            <a:picLocks noChangeAspect="1" noChangeArrowheads="1"/>
          </p:cNvPicPr>
          <p:nvPr/>
        </p:nvPicPr>
        <p:blipFill>
          <a:blip r:embed="rId4" cstate="print"/>
          <a:srcRect/>
          <a:stretch>
            <a:fillRect/>
          </a:stretch>
        </p:blipFill>
        <p:spPr bwMode="auto">
          <a:xfrm>
            <a:off x="0" y="6400800"/>
            <a:ext cx="9144000" cy="466725"/>
          </a:xfrm>
          <a:prstGeom prst="rect">
            <a:avLst/>
          </a:prstGeom>
          <a:noFill/>
          <a:ln w="9525">
            <a:noFill/>
            <a:miter lim="800000"/>
            <a:headEnd/>
            <a:tailEnd/>
          </a:ln>
        </p:spPr>
      </p:pic>
      <p:sp>
        <p:nvSpPr>
          <p:cNvPr id="8" name="TextBox 7"/>
          <p:cNvSpPr txBox="1"/>
          <p:nvPr/>
        </p:nvSpPr>
        <p:spPr>
          <a:xfrm>
            <a:off x="187036" y="6400800"/>
            <a:ext cx="4419600" cy="369332"/>
          </a:xfrm>
          <a:prstGeom prst="rect">
            <a:avLst/>
          </a:prstGeom>
          <a:noFill/>
        </p:spPr>
        <p:txBody>
          <a:bodyPr wrap="square" rtlCol="0">
            <a:spAutoFit/>
          </a:bodyPr>
          <a:lstStyle/>
          <a:p>
            <a:r>
              <a:rPr lang="en-US" dirty="0">
                <a:solidFill>
                  <a:prstClr val="white"/>
                </a:solidFill>
              </a:rPr>
              <a:t>S</a:t>
            </a:r>
            <a:r>
              <a:rPr lang="en-US" sz="1400" dirty="0">
                <a:solidFill>
                  <a:prstClr val="white"/>
                </a:solidFill>
              </a:rPr>
              <a:t>HAREHOLDERS</a:t>
            </a:r>
            <a:r>
              <a:rPr lang="en-US" dirty="0">
                <a:solidFill>
                  <a:prstClr val="white"/>
                </a:solidFill>
              </a:rPr>
              <a:t> S</a:t>
            </a:r>
            <a:r>
              <a:rPr lang="en-US" sz="1200" dirty="0">
                <a:solidFill>
                  <a:prstClr val="white"/>
                </a:solidFill>
              </a:rPr>
              <a:t>ERVICE</a:t>
            </a:r>
            <a:r>
              <a:rPr lang="en-US" dirty="0">
                <a:solidFill>
                  <a:prstClr val="white"/>
                </a:solidFill>
              </a:rPr>
              <a:t> G</a:t>
            </a:r>
            <a:r>
              <a:rPr lang="en-US" sz="1200" dirty="0">
                <a:solidFill>
                  <a:prstClr val="white"/>
                </a:solidFill>
              </a:rPr>
              <a:t>ROUP    </a:t>
            </a:r>
            <a:r>
              <a:rPr lang="en-US" dirty="0">
                <a:solidFill>
                  <a:prstClr val="white"/>
                </a:solidFill>
              </a:rPr>
              <a:t>|</a:t>
            </a:r>
            <a:r>
              <a:rPr lang="en-US" sz="1200" dirty="0">
                <a:solidFill>
                  <a:prstClr val="white"/>
                </a:solidFill>
              </a:rPr>
              <a:t>    Conference   </a:t>
            </a:r>
            <a:r>
              <a:rPr lang="en-US" sz="1200" dirty="0" smtClean="0">
                <a:solidFill>
                  <a:prstClr val="white"/>
                </a:solidFill>
              </a:rPr>
              <a:t>2018</a:t>
            </a:r>
            <a:endParaRPr lang="en-US" sz="1200" dirty="0">
              <a:solidFill>
                <a:prstClr val="white"/>
              </a:solidFill>
            </a:endParaRPr>
          </a:p>
        </p:txBody>
      </p:sp>
    </p:spTree>
    <p:extLst>
      <p:ext uri="{BB962C8B-B14F-4D97-AF65-F5344CB8AC3E}">
        <p14:creationId xmlns:p14="http://schemas.microsoft.com/office/powerpoint/2010/main" val="284451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NOTIFICATION METHODS</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8120" t="3699" r="8933" b="13584"/>
          <a:stretch/>
        </p:blipFill>
        <p:spPr>
          <a:xfrm>
            <a:off x="605578" y="1600200"/>
            <a:ext cx="8002115" cy="4206240"/>
          </a:xfrm>
        </p:spPr>
      </p:pic>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white"/>
              </a:solidFill>
            </a:endParaRPr>
          </a:p>
        </p:txBody>
      </p:sp>
      <p:pic>
        <p:nvPicPr>
          <p:cNvPr id="7" name="Picture 2"/>
          <p:cNvPicPr>
            <a:picLocks noChangeAspect="1" noChangeArrowheads="1"/>
          </p:cNvPicPr>
          <p:nvPr/>
        </p:nvPicPr>
        <p:blipFill>
          <a:blip r:embed="rId4" cstate="print"/>
          <a:srcRect/>
          <a:stretch>
            <a:fillRect/>
          </a:stretch>
        </p:blipFill>
        <p:spPr bwMode="auto">
          <a:xfrm>
            <a:off x="0" y="6400800"/>
            <a:ext cx="9144000" cy="466725"/>
          </a:xfrm>
          <a:prstGeom prst="rect">
            <a:avLst/>
          </a:prstGeom>
          <a:noFill/>
          <a:ln w="9525">
            <a:noFill/>
            <a:miter lim="800000"/>
            <a:headEnd/>
            <a:tailEnd/>
          </a:ln>
        </p:spPr>
      </p:pic>
      <p:sp>
        <p:nvSpPr>
          <p:cNvPr id="8" name="TextBox 7"/>
          <p:cNvSpPr txBox="1"/>
          <p:nvPr/>
        </p:nvSpPr>
        <p:spPr>
          <a:xfrm>
            <a:off x="187036" y="6400800"/>
            <a:ext cx="4419600" cy="369332"/>
          </a:xfrm>
          <a:prstGeom prst="rect">
            <a:avLst/>
          </a:prstGeom>
          <a:noFill/>
        </p:spPr>
        <p:txBody>
          <a:bodyPr wrap="square" rtlCol="0">
            <a:spAutoFit/>
          </a:bodyPr>
          <a:lstStyle/>
          <a:p>
            <a:r>
              <a:rPr lang="en-US" dirty="0">
                <a:solidFill>
                  <a:prstClr val="white"/>
                </a:solidFill>
              </a:rPr>
              <a:t>S</a:t>
            </a:r>
            <a:r>
              <a:rPr lang="en-US" sz="1400" dirty="0">
                <a:solidFill>
                  <a:prstClr val="white"/>
                </a:solidFill>
              </a:rPr>
              <a:t>HAREHOLDERS</a:t>
            </a:r>
            <a:r>
              <a:rPr lang="en-US" dirty="0">
                <a:solidFill>
                  <a:prstClr val="white"/>
                </a:solidFill>
              </a:rPr>
              <a:t> S</a:t>
            </a:r>
            <a:r>
              <a:rPr lang="en-US" sz="1200" dirty="0">
                <a:solidFill>
                  <a:prstClr val="white"/>
                </a:solidFill>
              </a:rPr>
              <a:t>ERVICE</a:t>
            </a:r>
            <a:r>
              <a:rPr lang="en-US" dirty="0">
                <a:solidFill>
                  <a:prstClr val="white"/>
                </a:solidFill>
              </a:rPr>
              <a:t> G</a:t>
            </a:r>
            <a:r>
              <a:rPr lang="en-US" sz="1200" dirty="0">
                <a:solidFill>
                  <a:prstClr val="white"/>
                </a:solidFill>
              </a:rPr>
              <a:t>ROUP    </a:t>
            </a:r>
            <a:r>
              <a:rPr lang="en-US" dirty="0">
                <a:solidFill>
                  <a:prstClr val="white"/>
                </a:solidFill>
              </a:rPr>
              <a:t>|</a:t>
            </a:r>
            <a:r>
              <a:rPr lang="en-US" sz="1200" dirty="0">
                <a:solidFill>
                  <a:prstClr val="white"/>
                </a:solidFill>
              </a:rPr>
              <a:t>    Conference   </a:t>
            </a:r>
            <a:r>
              <a:rPr lang="en-US" sz="1200" dirty="0" smtClean="0">
                <a:solidFill>
                  <a:prstClr val="white"/>
                </a:solidFill>
              </a:rPr>
              <a:t>2018</a:t>
            </a:r>
            <a:endParaRPr lang="en-US" sz="1200" dirty="0">
              <a:solidFill>
                <a:prstClr val="white"/>
              </a:solidFill>
            </a:endParaRPr>
          </a:p>
        </p:txBody>
      </p:sp>
    </p:spTree>
    <p:extLst>
      <p:ext uri="{BB962C8B-B14F-4D97-AF65-F5344CB8AC3E}">
        <p14:creationId xmlns:p14="http://schemas.microsoft.com/office/powerpoint/2010/main" val="366765872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4800" dirty="0" smtClean="0"/>
              <a:t>CUSTOMIZATION/CASHIERING</a:t>
            </a:r>
            <a:endParaRPr lang="en-US" sz="4800" dirty="0"/>
          </a:p>
        </p:txBody>
      </p:sp>
      <p:sp>
        <p:nvSpPr>
          <p:cNvPr id="3" name="Content Placeholder 2"/>
          <p:cNvSpPr>
            <a:spLocks noGrp="1"/>
          </p:cNvSpPr>
          <p:nvPr>
            <p:ph idx="1"/>
          </p:nvPr>
        </p:nvSpPr>
        <p:spPr>
          <a:xfrm>
            <a:off x="457200" y="1447800"/>
            <a:ext cx="8229600" cy="4525963"/>
          </a:xfrm>
        </p:spPr>
        <p:txBody>
          <a:bodyPr>
            <a:normAutofit lnSpcReduction="10000"/>
          </a:bodyPr>
          <a:lstStyle/>
          <a:p>
            <a:r>
              <a:rPr lang="en-US" sz="3600" i="1" dirty="0" smtClean="0"/>
              <a:t>Home Tab</a:t>
            </a:r>
          </a:p>
          <a:p>
            <a:r>
              <a:rPr lang="en-US" sz="3600" i="1" dirty="0" smtClean="0"/>
              <a:t>Individual Account</a:t>
            </a:r>
          </a:p>
          <a:p>
            <a:pPr lvl="1"/>
            <a:r>
              <a:rPr lang="en-US" i="1" dirty="0" smtClean="0"/>
              <a:t>Balances, Holdings, Documents, Profile, Activity, Work Items All, Order Trade Status, IFA’s</a:t>
            </a:r>
          </a:p>
          <a:p>
            <a:r>
              <a:rPr lang="en-US" sz="3600" i="1" dirty="0" smtClean="0"/>
              <a:t>Service and Operations – Asset Movement</a:t>
            </a:r>
          </a:p>
          <a:p>
            <a:r>
              <a:rPr lang="en-US" sz="3600" i="1" dirty="0" smtClean="0"/>
              <a:t>Check Requests</a:t>
            </a:r>
          </a:p>
          <a:p>
            <a:r>
              <a:rPr lang="en-US" sz="3600" i="1" dirty="0" smtClean="0"/>
              <a:t>ACH Withdrawals</a:t>
            </a:r>
          </a:p>
          <a:p>
            <a:endParaRPr lang="en-US" i="1"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white"/>
              </a:solidFill>
            </a:endParaRPr>
          </a:p>
        </p:txBody>
      </p:sp>
      <p:pic>
        <p:nvPicPr>
          <p:cNvPr id="6" name="Picture 2"/>
          <p:cNvPicPr>
            <a:picLocks noChangeAspect="1" noChangeArrowheads="1"/>
          </p:cNvPicPr>
          <p:nvPr/>
        </p:nvPicPr>
        <p:blipFill>
          <a:blip r:embed="rId2" cstate="print"/>
          <a:srcRect/>
          <a:stretch>
            <a:fillRect/>
          </a:stretch>
        </p:blipFill>
        <p:spPr bwMode="auto">
          <a:xfrm>
            <a:off x="0" y="6400800"/>
            <a:ext cx="9144000" cy="466725"/>
          </a:xfrm>
          <a:prstGeom prst="rect">
            <a:avLst/>
          </a:prstGeom>
          <a:noFill/>
          <a:ln w="9525">
            <a:noFill/>
            <a:miter lim="800000"/>
            <a:headEnd/>
            <a:tailEnd/>
          </a:ln>
        </p:spPr>
      </p:pic>
      <p:sp>
        <p:nvSpPr>
          <p:cNvPr id="7" name="TextBox 6"/>
          <p:cNvSpPr txBox="1"/>
          <p:nvPr/>
        </p:nvSpPr>
        <p:spPr>
          <a:xfrm>
            <a:off x="187036" y="6400800"/>
            <a:ext cx="4419600" cy="369332"/>
          </a:xfrm>
          <a:prstGeom prst="rect">
            <a:avLst/>
          </a:prstGeom>
          <a:noFill/>
        </p:spPr>
        <p:txBody>
          <a:bodyPr wrap="square" rtlCol="0">
            <a:spAutoFit/>
          </a:bodyPr>
          <a:lstStyle/>
          <a:p>
            <a:r>
              <a:rPr lang="en-US" dirty="0">
                <a:solidFill>
                  <a:prstClr val="white"/>
                </a:solidFill>
              </a:rPr>
              <a:t>S</a:t>
            </a:r>
            <a:r>
              <a:rPr lang="en-US" sz="1400" dirty="0">
                <a:solidFill>
                  <a:prstClr val="white"/>
                </a:solidFill>
              </a:rPr>
              <a:t>HAREHOLDERS</a:t>
            </a:r>
            <a:r>
              <a:rPr lang="en-US" dirty="0">
                <a:solidFill>
                  <a:prstClr val="white"/>
                </a:solidFill>
              </a:rPr>
              <a:t> S</a:t>
            </a:r>
            <a:r>
              <a:rPr lang="en-US" sz="1200" dirty="0">
                <a:solidFill>
                  <a:prstClr val="white"/>
                </a:solidFill>
              </a:rPr>
              <a:t>ERVICE</a:t>
            </a:r>
            <a:r>
              <a:rPr lang="en-US" dirty="0">
                <a:solidFill>
                  <a:prstClr val="white"/>
                </a:solidFill>
              </a:rPr>
              <a:t> G</a:t>
            </a:r>
            <a:r>
              <a:rPr lang="en-US" sz="1200" dirty="0">
                <a:solidFill>
                  <a:prstClr val="white"/>
                </a:solidFill>
              </a:rPr>
              <a:t>ROUP    </a:t>
            </a:r>
            <a:r>
              <a:rPr lang="en-US" dirty="0">
                <a:solidFill>
                  <a:prstClr val="white"/>
                </a:solidFill>
              </a:rPr>
              <a:t>|</a:t>
            </a:r>
            <a:r>
              <a:rPr lang="en-US" sz="1200" dirty="0">
                <a:solidFill>
                  <a:prstClr val="white"/>
                </a:solidFill>
              </a:rPr>
              <a:t>    Conference   </a:t>
            </a:r>
            <a:r>
              <a:rPr lang="en-US" sz="1200" dirty="0" smtClean="0">
                <a:solidFill>
                  <a:prstClr val="white"/>
                </a:solidFill>
              </a:rPr>
              <a:t>2018</a:t>
            </a:r>
            <a:endParaRPr lang="en-US" sz="1200" dirty="0">
              <a:solidFill>
                <a:prstClr val="white"/>
              </a:solidFill>
            </a:endParaRPr>
          </a:p>
        </p:txBody>
      </p:sp>
    </p:spTree>
    <p:extLst>
      <p:ext uri="{BB962C8B-B14F-4D97-AF65-F5344CB8AC3E}">
        <p14:creationId xmlns:p14="http://schemas.microsoft.com/office/powerpoint/2010/main" val="100116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81000"/>
            <a:ext cx="6858000" cy="617838"/>
          </a:xfrm>
        </p:spPr>
        <p:txBody>
          <a:bodyPr>
            <a:noAutofit/>
          </a:bodyPr>
          <a:lstStyle/>
          <a:p>
            <a:r>
              <a:rPr lang="en-US" dirty="0" smtClean="0">
                <a:cs typeface="Arial" panose="020B0604020202020204" pitchFamily="34" charset="0"/>
              </a:rPr>
              <a:t>HOME PAGE - CUSTOMIZED</a:t>
            </a:r>
            <a:endParaRPr lang="en-US" dirty="0">
              <a:cs typeface="Arial" panose="020B0604020202020204" pitchFamily="34" charset="0"/>
            </a:endParaRPr>
          </a:p>
        </p:txBody>
      </p:sp>
      <p:sp>
        <p:nvSpPr>
          <p:cNvPr id="3" name="Subtitle 2"/>
          <p:cNvSpPr>
            <a:spLocks noGrp="1"/>
          </p:cNvSpPr>
          <p:nvPr>
            <p:ph type="subTitle" idx="1"/>
          </p:nvPr>
        </p:nvSpPr>
        <p:spPr>
          <a:xfrm>
            <a:off x="34636" y="1752600"/>
            <a:ext cx="2139916" cy="4191000"/>
          </a:xfrm>
        </p:spPr>
        <p:txBody>
          <a:bodyPr>
            <a:normAutofit/>
          </a:bodyPr>
          <a:lstStyle/>
          <a:p>
            <a:r>
              <a:rPr lang="en-US" sz="2800" b="1" i="1" dirty="0">
                <a:latin typeface="Arial" panose="020B0604020202020204" pitchFamily="34" charset="0"/>
                <a:cs typeface="Arial" panose="020B0604020202020204" pitchFamily="34" charset="0"/>
              </a:rPr>
              <a:t> </a:t>
            </a:r>
            <a:r>
              <a:rPr lang="en-US" sz="2800" b="1" i="1" dirty="0" smtClean="0">
                <a:latin typeface="Arial" panose="020B0604020202020204" pitchFamily="34" charset="0"/>
                <a:cs typeface="Arial" panose="020B0604020202020204" pitchFamily="34" charset="0"/>
              </a:rPr>
              <a:t> Dashboard </a:t>
            </a:r>
            <a:r>
              <a:rPr lang="en-US" sz="2000" b="1" i="1"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000" b="1" dirty="0" smtClean="0">
                <a:solidFill>
                  <a:srgbClr val="FFFF00"/>
                </a:solidFill>
                <a:latin typeface="Arial" panose="020B0604020202020204" pitchFamily="34" charset="0"/>
                <a:cs typeface="Arial" panose="020B0604020202020204" pitchFamily="34" charset="0"/>
              </a:rPr>
              <a:t>Add/Remove Content  </a:t>
            </a:r>
          </a:p>
          <a:p>
            <a:pPr marL="285750" indent="-285750">
              <a:buFont typeface="Arial" panose="020B0604020202020204" pitchFamily="34" charset="0"/>
              <a:buChar char="•"/>
            </a:pPr>
            <a:r>
              <a:rPr lang="en-US" sz="2000" b="1" dirty="0" smtClean="0">
                <a:solidFill>
                  <a:srgbClr val="00B050"/>
                </a:solidFill>
                <a:latin typeface="Arial" panose="020B0604020202020204" pitchFamily="34" charset="0"/>
                <a:cs typeface="Arial" panose="020B0604020202020204" pitchFamily="34" charset="0"/>
              </a:rPr>
              <a:t>Top Balances</a:t>
            </a:r>
          </a:p>
          <a:p>
            <a:pPr marL="285750" indent="-285750">
              <a:buFont typeface="Arial" panose="020B0604020202020204" pitchFamily="34" charset="0"/>
              <a:buChar char="•"/>
            </a:pPr>
            <a:r>
              <a:rPr lang="en-US" sz="2000" b="1" dirty="0" smtClean="0">
                <a:solidFill>
                  <a:srgbClr val="00B0F0"/>
                </a:solidFill>
                <a:latin typeface="Arial" panose="020B0604020202020204" pitchFamily="34" charset="0"/>
                <a:cs typeface="Arial" panose="020B0604020202020204" pitchFamily="34" charset="0"/>
              </a:rPr>
              <a:t>Items for Attention</a:t>
            </a:r>
          </a:p>
          <a:p>
            <a:pPr marL="285750" indent="-285750">
              <a:buFont typeface="Arial" panose="020B0604020202020204" pitchFamily="34" charset="0"/>
              <a:buChar char="•"/>
            </a:pPr>
            <a:r>
              <a:rPr lang="en-US" sz="2000" b="1" dirty="0" smtClean="0">
                <a:solidFill>
                  <a:srgbClr val="FFC000"/>
                </a:solidFill>
                <a:latin typeface="Arial" panose="020B0604020202020204" pitchFamily="34" charset="0"/>
                <a:cs typeface="Arial" panose="020B0604020202020204" pitchFamily="34" charset="0"/>
              </a:rPr>
              <a:t>Hyper Links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4552" y="1143000"/>
            <a:ext cx="6555721" cy="4800600"/>
          </a:xfrm>
          <a:prstGeom prst="rect">
            <a:avLst/>
          </a:prstGeom>
        </p:spPr>
      </p:pic>
      <p:pic>
        <p:nvPicPr>
          <p:cNvPr id="7" name="Picture 2"/>
          <p:cNvPicPr>
            <a:picLocks noChangeAspect="1" noChangeArrowheads="1"/>
          </p:cNvPicPr>
          <p:nvPr/>
        </p:nvPicPr>
        <p:blipFill>
          <a:blip r:embed="rId4" cstate="print"/>
          <a:srcRect/>
          <a:stretch>
            <a:fillRect/>
          </a:stretch>
        </p:blipFill>
        <p:spPr bwMode="auto">
          <a:xfrm>
            <a:off x="0" y="6400800"/>
            <a:ext cx="9144000" cy="466725"/>
          </a:xfrm>
          <a:prstGeom prst="rect">
            <a:avLst/>
          </a:prstGeom>
          <a:noFill/>
          <a:ln w="9525">
            <a:noFill/>
            <a:miter lim="800000"/>
            <a:headEnd/>
            <a:tailEnd/>
          </a:ln>
        </p:spPr>
      </p:pic>
      <p:sp>
        <p:nvSpPr>
          <p:cNvPr id="8" name="TextBox 7"/>
          <p:cNvSpPr txBox="1"/>
          <p:nvPr/>
        </p:nvSpPr>
        <p:spPr>
          <a:xfrm>
            <a:off x="187036" y="6400800"/>
            <a:ext cx="4419600" cy="369332"/>
          </a:xfrm>
          <a:prstGeom prst="rect">
            <a:avLst/>
          </a:prstGeom>
          <a:noFill/>
        </p:spPr>
        <p:txBody>
          <a:bodyPr wrap="square" rtlCol="0">
            <a:spAutoFit/>
          </a:bodyPr>
          <a:lstStyle/>
          <a:p>
            <a:r>
              <a:rPr lang="en-US" dirty="0">
                <a:solidFill>
                  <a:prstClr val="white"/>
                </a:solidFill>
              </a:rPr>
              <a:t>S</a:t>
            </a:r>
            <a:r>
              <a:rPr lang="en-US" sz="1400" dirty="0">
                <a:solidFill>
                  <a:prstClr val="white"/>
                </a:solidFill>
              </a:rPr>
              <a:t>HAREHOLDERS</a:t>
            </a:r>
            <a:r>
              <a:rPr lang="en-US" dirty="0">
                <a:solidFill>
                  <a:prstClr val="white"/>
                </a:solidFill>
              </a:rPr>
              <a:t> S</a:t>
            </a:r>
            <a:r>
              <a:rPr lang="en-US" sz="1200" dirty="0">
                <a:solidFill>
                  <a:prstClr val="white"/>
                </a:solidFill>
              </a:rPr>
              <a:t>ERVICE</a:t>
            </a:r>
            <a:r>
              <a:rPr lang="en-US" dirty="0">
                <a:solidFill>
                  <a:prstClr val="white"/>
                </a:solidFill>
              </a:rPr>
              <a:t> G</a:t>
            </a:r>
            <a:r>
              <a:rPr lang="en-US" sz="1200" dirty="0">
                <a:solidFill>
                  <a:prstClr val="white"/>
                </a:solidFill>
              </a:rPr>
              <a:t>ROUP    </a:t>
            </a:r>
            <a:r>
              <a:rPr lang="en-US" dirty="0">
                <a:solidFill>
                  <a:prstClr val="white"/>
                </a:solidFill>
              </a:rPr>
              <a:t>|</a:t>
            </a:r>
            <a:r>
              <a:rPr lang="en-US" sz="1200" dirty="0">
                <a:solidFill>
                  <a:prstClr val="white"/>
                </a:solidFill>
              </a:rPr>
              <a:t>    Conference   </a:t>
            </a:r>
            <a:r>
              <a:rPr lang="en-US" sz="1200" dirty="0" smtClean="0">
                <a:solidFill>
                  <a:prstClr val="white"/>
                </a:solidFill>
              </a:rPr>
              <a:t>2018</a:t>
            </a:r>
            <a:endParaRPr lang="en-US" sz="1200" dirty="0">
              <a:solidFill>
                <a:prstClr val="white"/>
              </a:solidFill>
            </a:endParaRPr>
          </a:p>
        </p:txBody>
      </p:sp>
    </p:spTree>
    <p:extLst>
      <p:ext uri="{BB962C8B-B14F-4D97-AF65-F5344CB8AC3E}">
        <p14:creationId xmlns:p14="http://schemas.microsoft.com/office/powerpoint/2010/main" val="381698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21124"/>
          </a:xfrm>
          <a:solidFill>
            <a:schemeClr val="bg2"/>
          </a:solidFill>
        </p:spPr>
        <p:txBody>
          <a:bodyPr/>
          <a:lstStyle/>
          <a:p>
            <a:pPr algn="ctr"/>
            <a:r>
              <a:rPr lang="en-US" dirty="0" smtClean="0"/>
              <a:t>HOUSEHOLDS</a:t>
            </a:r>
            <a:endParaRPr lang="en-US" dirty="0"/>
          </a:p>
        </p:txBody>
      </p:sp>
      <p:pic>
        <p:nvPicPr>
          <p:cNvPr id="4" name="Content Placeholder 3"/>
          <p:cNvPicPr>
            <a:picLocks noGrp="1" noChangeAspect="1"/>
          </p:cNvPicPr>
          <p:nvPr>
            <p:ph idx="1"/>
          </p:nvPr>
        </p:nvPicPr>
        <p:blipFill rotWithShape="1">
          <a:blip r:embed="rId2"/>
          <a:srcRect t="-286" r="22706" b="21098"/>
          <a:stretch/>
        </p:blipFill>
        <p:spPr>
          <a:xfrm>
            <a:off x="1066800" y="1295400"/>
            <a:ext cx="7010400" cy="5109275"/>
          </a:xfrm>
          <a:prstGeom prst="rect">
            <a:avLst/>
          </a:prstGeom>
        </p:spPr>
      </p:pic>
    </p:spTree>
    <p:extLst>
      <p:ext uri="{BB962C8B-B14F-4D97-AF65-F5344CB8AC3E}">
        <p14:creationId xmlns:p14="http://schemas.microsoft.com/office/powerpoint/2010/main" val="4022937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298" y="365126"/>
            <a:ext cx="7179275" cy="664604"/>
          </a:xfrm>
          <a:solidFill>
            <a:schemeClr val="bg2"/>
          </a:solidFill>
        </p:spPr>
        <p:txBody>
          <a:bodyPr>
            <a:normAutofit fontScale="90000"/>
          </a:bodyPr>
          <a:lstStyle/>
          <a:p>
            <a:pPr algn="ctr"/>
            <a:r>
              <a:rPr lang="en-US" dirty="0" smtClean="0"/>
              <a:t>HOLDINGS – GAINS/LOSS</a:t>
            </a:r>
            <a:endParaRPr lang="en-US" dirty="0"/>
          </a:p>
        </p:txBody>
      </p:sp>
      <p:pic>
        <p:nvPicPr>
          <p:cNvPr id="4" name="Content Placeholder 3"/>
          <p:cNvPicPr>
            <a:picLocks noGrp="1" noChangeAspect="1"/>
          </p:cNvPicPr>
          <p:nvPr>
            <p:ph idx="1"/>
          </p:nvPr>
        </p:nvPicPr>
        <p:blipFill rotWithShape="1">
          <a:blip r:embed="rId2"/>
          <a:srcRect b="6928"/>
          <a:stretch/>
        </p:blipFill>
        <p:spPr>
          <a:xfrm>
            <a:off x="864973" y="1408671"/>
            <a:ext cx="7037173" cy="4754880"/>
          </a:xfrm>
          <a:prstGeom prst="rect">
            <a:avLst/>
          </a:prstGeom>
        </p:spPr>
      </p:pic>
    </p:spTree>
    <p:extLst>
      <p:ext uri="{BB962C8B-B14F-4D97-AF65-F5344CB8AC3E}">
        <p14:creationId xmlns:p14="http://schemas.microsoft.com/office/powerpoint/2010/main" val="4257249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71697"/>
          </a:xfrm>
          <a:solidFill>
            <a:schemeClr val="bg2"/>
          </a:solidFill>
        </p:spPr>
        <p:txBody>
          <a:bodyPr/>
          <a:lstStyle/>
          <a:p>
            <a:pPr algn="ctr"/>
            <a:r>
              <a:rPr lang="en-US" dirty="0" smtClean="0"/>
              <a:t>SPLIT SCREEN &amp; ADD SCREEN</a:t>
            </a:r>
            <a:endParaRPr lang="en-US" dirty="0"/>
          </a:p>
        </p:txBody>
      </p:sp>
      <p:pic>
        <p:nvPicPr>
          <p:cNvPr id="4" name="Content Placeholder 3"/>
          <p:cNvPicPr>
            <a:picLocks noGrp="1" noChangeAspect="1"/>
          </p:cNvPicPr>
          <p:nvPr>
            <p:ph idx="1"/>
          </p:nvPr>
        </p:nvPicPr>
        <p:blipFill rotWithShape="1">
          <a:blip r:embed="rId2"/>
          <a:srcRect t="20339" b="5754"/>
          <a:stretch/>
        </p:blipFill>
        <p:spPr>
          <a:xfrm>
            <a:off x="609600" y="1447800"/>
            <a:ext cx="7972917" cy="4419599"/>
          </a:xfrm>
          <a:prstGeom prst="rect">
            <a:avLst/>
          </a:prstGeom>
          <a:solidFill>
            <a:schemeClr val="tx1"/>
          </a:solidFill>
        </p:spPr>
      </p:pic>
      <p:sp>
        <p:nvSpPr>
          <p:cNvPr id="5" name="Rectangle 4"/>
          <p:cNvSpPr/>
          <p:nvPr/>
        </p:nvSpPr>
        <p:spPr>
          <a:xfrm>
            <a:off x="4876800" y="4953000"/>
            <a:ext cx="2667000" cy="381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6435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6"/>
            <a:ext cx="8839200" cy="812886"/>
          </a:xfrm>
          <a:solidFill>
            <a:schemeClr val="bg2"/>
          </a:solidFill>
        </p:spPr>
        <p:txBody>
          <a:bodyPr>
            <a:noAutofit/>
          </a:bodyPr>
          <a:lstStyle/>
          <a:p>
            <a:pPr algn="ctr"/>
            <a:r>
              <a:rPr lang="en-US" dirty="0" smtClean="0"/>
              <a:t>ASSET MOVEMENT – CHECK REQUEST</a:t>
            </a:r>
            <a:endParaRPr lang="en-US" dirty="0"/>
          </a:p>
        </p:txBody>
      </p:sp>
      <p:pic>
        <p:nvPicPr>
          <p:cNvPr id="4" name="Content Placeholder 3"/>
          <p:cNvPicPr>
            <a:picLocks noGrp="1" noChangeAspect="1"/>
          </p:cNvPicPr>
          <p:nvPr>
            <p:ph idx="1"/>
          </p:nvPr>
        </p:nvPicPr>
        <p:blipFill rotWithShape="1">
          <a:blip r:embed="rId2"/>
          <a:srcRect r="43886" b="9408"/>
          <a:stretch/>
        </p:blipFill>
        <p:spPr>
          <a:xfrm>
            <a:off x="2209800" y="1143000"/>
            <a:ext cx="4648200" cy="5422900"/>
          </a:xfrm>
          <a:prstGeom prst="rect">
            <a:avLst/>
          </a:prstGeom>
        </p:spPr>
      </p:pic>
    </p:spTree>
    <p:extLst>
      <p:ext uri="{BB962C8B-B14F-4D97-AF65-F5344CB8AC3E}">
        <p14:creationId xmlns:p14="http://schemas.microsoft.com/office/powerpoint/2010/main" val="722942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295400"/>
            <a:ext cx="6906796" cy="4519934"/>
          </a:xfrm>
          <a:prstGeom prst="rect">
            <a:avLst/>
          </a:prstGeom>
        </p:spPr>
      </p:pic>
      <p:sp>
        <p:nvSpPr>
          <p:cNvPr id="10" name="Title 9"/>
          <p:cNvSpPr>
            <a:spLocks noGrp="1"/>
          </p:cNvSpPr>
          <p:nvPr>
            <p:ph type="title"/>
          </p:nvPr>
        </p:nvSpPr>
        <p:spPr/>
        <p:txBody>
          <a:bodyPr/>
          <a:lstStyle/>
          <a:p>
            <a:r>
              <a:rPr lang="en-US" dirty="0" smtClean="0"/>
              <a:t>ACH WITHDRAWAL</a:t>
            </a:r>
            <a:endParaRPr lang="en-US" dirty="0"/>
          </a:p>
        </p:txBody>
      </p:sp>
      <p:pic>
        <p:nvPicPr>
          <p:cNvPr id="13" name="Picture 2"/>
          <p:cNvPicPr>
            <a:picLocks noChangeAspect="1" noChangeArrowheads="1"/>
          </p:cNvPicPr>
          <p:nvPr/>
        </p:nvPicPr>
        <p:blipFill>
          <a:blip r:embed="rId4" cstate="print"/>
          <a:srcRect/>
          <a:stretch>
            <a:fillRect/>
          </a:stretch>
        </p:blipFill>
        <p:spPr bwMode="auto">
          <a:xfrm>
            <a:off x="0" y="6400800"/>
            <a:ext cx="9144000" cy="466725"/>
          </a:xfrm>
          <a:prstGeom prst="rect">
            <a:avLst/>
          </a:prstGeom>
          <a:noFill/>
          <a:ln w="9525">
            <a:noFill/>
            <a:miter lim="800000"/>
            <a:headEnd/>
            <a:tailEnd/>
          </a:ln>
        </p:spPr>
      </p:pic>
      <p:sp>
        <p:nvSpPr>
          <p:cNvPr id="14" name="TextBox 13"/>
          <p:cNvSpPr txBox="1"/>
          <p:nvPr/>
        </p:nvSpPr>
        <p:spPr>
          <a:xfrm>
            <a:off x="187036" y="6400800"/>
            <a:ext cx="4419600" cy="369332"/>
          </a:xfrm>
          <a:prstGeom prst="rect">
            <a:avLst/>
          </a:prstGeom>
          <a:noFill/>
        </p:spPr>
        <p:txBody>
          <a:bodyPr wrap="square" rtlCol="0">
            <a:spAutoFit/>
          </a:bodyPr>
          <a:lstStyle/>
          <a:p>
            <a:r>
              <a:rPr lang="en-US" dirty="0">
                <a:solidFill>
                  <a:prstClr val="white"/>
                </a:solidFill>
              </a:rPr>
              <a:t>S</a:t>
            </a:r>
            <a:r>
              <a:rPr lang="en-US" sz="1400" dirty="0">
                <a:solidFill>
                  <a:prstClr val="white"/>
                </a:solidFill>
              </a:rPr>
              <a:t>HAREHOLDERS</a:t>
            </a:r>
            <a:r>
              <a:rPr lang="en-US" dirty="0">
                <a:solidFill>
                  <a:prstClr val="white"/>
                </a:solidFill>
              </a:rPr>
              <a:t> S</a:t>
            </a:r>
            <a:r>
              <a:rPr lang="en-US" sz="1200" dirty="0">
                <a:solidFill>
                  <a:prstClr val="white"/>
                </a:solidFill>
              </a:rPr>
              <a:t>ERVICE</a:t>
            </a:r>
            <a:r>
              <a:rPr lang="en-US" dirty="0">
                <a:solidFill>
                  <a:prstClr val="white"/>
                </a:solidFill>
              </a:rPr>
              <a:t> G</a:t>
            </a:r>
            <a:r>
              <a:rPr lang="en-US" sz="1200" dirty="0">
                <a:solidFill>
                  <a:prstClr val="white"/>
                </a:solidFill>
              </a:rPr>
              <a:t>ROUP    </a:t>
            </a:r>
            <a:r>
              <a:rPr lang="en-US" dirty="0">
                <a:solidFill>
                  <a:prstClr val="white"/>
                </a:solidFill>
              </a:rPr>
              <a:t>|</a:t>
            </a:r>
            <a:r>
              <a:rPr lang="en-US" sz="1200" dirty="0">
                <a:solidFill>
                  <a:prstClr val="white"/>
                </a:solidFill>
              </a:rPr>
              <a:t>    Conference   </a:t>
            </a:r>
            <a:r>
              <a:rPr lang="en-US" sz="1200" dirty="0" smtClean="0">
                <a:solidFill>
                  <a:prstClr val="white"/>
                </a:solidFill>
              </a:rPr>
              <a:t>2018</a:t>
            </a:r>
            <a:endParaRPr lang="en-US" sz="1200" dirty="0">
              <a:solidFill>
                <a:prstClr val="white"/>
              </a:solidFill>
            </a:endParaRPr>
          </a:p>
        </p:txBody>
      </p:sp>
      <p:sp>
        <p:nvSpPr>
          <p:cNvPr id="6" name="Rectangle 5"/>
          <p:cNvSpPr/>
          <p:nvPr/>
        </p:nvSpPr>
        <p:spPr>
          <a:xfrm>
            <a:off x="1552575" y="3810000"/>
            <a:ext cx="533400" cy="381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217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REPORT CENTER</a:t>
            </a:r>
            <a:endParaRPr lang="en-US" dirty="0"/>
          </a:p>
        </p:txBody>
      </p:sp>
      <p:sp>
        <p:nvSpPr>
          <p:cNvPr id="3" name="Content Placeholder 2"/>
          <p:cNvSpPr>
            <a:spLocks noGrp="1"/>
          </p:cNvSpPr>
          <p:nvPr>
            <p:ph idx="1"/>
          </p:nvPr>
        </p:nvSpPr>
        <p:spPr/>
        <p:txBody>
          <a:bodyPr/>
          <a:lstStyle/>
          <a:p>
            <a:r>
              <a:rPr lang="en-US" dirty="0" smtClean="0"/>
              <a:t>Report Center - New</a:t>
            </a:r>
          </a:p>
          <a:p>
            <a:r>
              <a:rPr lang="en-US" dirty="0" smtClean="0"/>
              <a:t>Use a Template or Build Your Own</a:t>
            </a:r>
          </a:p>
          <a:p>
            <a:r>
              <a:rPr lang="en-US" dirty="0" smtClean="0"/>
              <a:t>Save &amp; Schedule Reports</a:t>
            </a:r>
          </a:p>
          <a:p>
            <a:r>
              <a:rPr lang="en-US" dirty="0" smtClean="0"/>
              <a:t>Easily Exports to Excel</a:t>
            </a:r>
          </a:p>
          <a:p>
            <a:pPr marL="0" indent="0">
              <a:buNone/>
            </a:pPr>
            <a:endParaRPr lang="en-US"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white"/>
              </a:solidFill>
            </a:endParaRPr>
          </a:p>
        </p:txBody>
      </p:sp>
      <p:pic>
        <p:nvPicPr>
          <p:cNvPr id="8" name="Picture 2"/>
          <p:cNvPicPr>
            <a:picLocks noChangeAspect="1" noChangeArrowheads="1"/>
          </p:cNvPicPr>
          <p:nvPr/>
        </p:nvPicPr>
        <p:blipFill>
          <a:blip r:embed="rId2" cstate="print"/>
          <a:srcRect/>
          <a:stretch>
            <a:fillRect/>
          </a:stretch>
        </p:blipFill>
        <p:spPr bwMode="auto">
          <a:xfrm>
            <a:off x="0" y="6400800"/>
            <a:ext cx="9144000" cy="466725"/>
          </a:xfrm>
          <a:prstGeom prst="rect">
            <a:avLst/>
          </a:prstGeom>
          <a:noFill/>
          <a:ln w="9525">
            <a:noFill/>
            <a:miter lim="800000"/>
            <a:headEnd/>
            <a:tailEnd/>
          </a:ln>
        </p:spPr>
      </p:pic>
      <p:sp>
        <p:nvSpPr>
          <p:cNvPr id="9" name="TextBox 8"/>
          <p:cNvSpPr txBox="1"/>
          <p:nvPr/>
        </p:nvSpPr>
        <p:spPr>
          <a:xfrm>
            <a:off x="187036" y="6400800"/>
            <a:ext cx="4419600" cy="369332"/>
          </a:xfrm>
          <a:prstGeom prst="rect">
            <a:avLst/>
          </a:prstGeom>
          <a:noFill/>
        </p:spPr>
        <p:txBody>
          <a:bodyPr wrap="square" rtlCol="0">
            <a:spAutoFit/>
          </a:bodyPr>
          <a:lstStyle/>
          <a:p>
            <a:r>
              <a:rPr lang="en-US" dirty="0">
                <a:solidFill>
                  <a:prstClr val="white"/>
                </a:solidFill>
              </a:rPr>
              <a:t>S</a:t>
            </a:r>
            <a:r>
              <a:rPr lang="en-US" sz="1400" dirty="0">
                <a:solidFill>
                  <a:prstClr val="white"/>
                </a:solidFill>
              </a:rPr>
              <a:t>HAREHOLDERS</a:t>
            </a:r>
            <a:r>
              <a:rPr lang="en-US" dirty="0">
                <a:solidFill>
                  <a:prstClr val="white"/>
                </a:solidFill>
              </a:rPr>
              <a:t> S</a:t>
            </a:r>
            <a:r>
              <a:rPr lang="en-US" sz="1200" dirty="0">
                <a:solidFill>
                  <a:prstClr val="white"/>
                </a:solidFill>
              </a:rPr>
              <a:t>ERVICE</a:t>
            </a:r>
            <a:r>
              <a:rPr lang="en-US" dirty="0">
                <a:solidFill>
                  <a:prstClr val="white"/>
                </a:solidFill>
              </a:rPr>
              <a:t> G</a:t>
            </a:r>
            <a:r>
              <a:rPr lang="en-US" sz="1200" dirty="0">
                <a:solidFill>
                  <a:prstClr val="white"/>
                </a:solidFill>
              </a:rPr>
              <a:t>ROUP    </a:t>
            </a:r>
            <a:r>
              <a:rPr lang="en-US" dirty="0">
                <a:solidFill>
                  <a:prstClr val="white"/>
                </a:solidFill>
              </a:rPr>
              <a:t>|</a:t>
            </a:r>
            <a:r>
              <a:rPr lang="en-US" sz="1200" dirty="0">
                <a:solidFill>
                  <a:prstClr val="white"/>
                </a:solidFill>
              </a:rPr>
              <a:t>    Conference   </a:t>
            </a:r>
            <a:r>
              <a:rPr lang="en-US" sz="1200" dirty="0" smtClean="0">
                <a:solidFill>
                  <a:prstClr val="white"/>
                </a:solidFill>
              </a:rPr>
              <a:t>2018</a:t>
            </a:r>
            <a:endParaRPr lang="en-US" sz="1200" dirty="0">
              <a:solidFill>
                <a:prstClr val="white"/>
              </a:solidFill>
            </a:endParaRPr>
          </a:p>
        </p:txBody>
      </p:sp>
    </p:spTree>
    <p:extLst>
      <p:ext uri="{BB962C8B-B14F-4D97-AF65-F5344CB8AC3E}">
        <p14:creationId xmlns:p14="http://schemas.microsoft.com/office/powerpoint/2010/main" val="16312845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Autofit/>
          </a:bodyPr>
          <a:lstStyle/>
          <a:p>
            <a:r>
              <a:rPr lang="en-US" sz="8800" dirty="0" smtClean="0"/>
              <a:t>WELCOME!</a:t>
            </a:r>
            <a:endParaRPr lang="en-US" sz="8800" dirty="0"/>
          </a:p>
        </p:txBody>
      </p:sp>
      <p:pic>
        <p:nvPicPr>
          <p:cNvPr id="5" name="Picture 2"/>
          <p:cNvPicPr>
            <a:picLocks noChangeAspect="1" noChangeArrowheads="1"/>
          </p:cNvPicPr>
          <p:nvPr/>
        </p:nvPicPr>
        <p:blipFill>
          <a:blip r:embed="rId2" cstate="print"/>
          <a:srcRect/>
          <a:stretch>
            <a:fillRect/>
          </a:stretch>
        </p:blipFill>
        <p:spPr bwMode="auto">
          <a:xfrm>
            <a:off x="0" y="6400800"/>
            <a:ext cx="9144000" cy="466725"/>
          </a:xfrm>
          <a:prstGeom prst="rect">
            <a:avLst/>
          </a:prstGeom>
          <a:noFill/>
          <a:ln w="9525">
            <a:noFill/>
            <a:miter lim="800000"/>
            <a:headEnd/>
            <a:tailEnd/>
          </a:ln>
        </p:spPr>
      </p:pic>
      <p:sp>
        <p:nvSpPr>
          <p:cNvPr id="6" name="TextBox 5"/>
          <p:cNvSpPr txBox="1"/>
          <p:nvPr/>
        </p:nvSpPr>
        <p:spPr>
          <a:xfrm>
            <a:off x="187036" y="6400800"/>
            <a:ext cx="4419600" cy="369332"/>
          </a:xfrm>
          <a:prstGeom prst="rect">
            <a:avLst/>
          </a:prstGeom>
          <a:noFill/>
        </p:spPr>
        <p:txBody>
          <a:bodyPr wrap="square" rtlCol="0">
            <a:spAutoFit/>
          </a:bodyPr>
          <a:lstStyle/>
          <a:p>
            <a:r>
              <a:rPr lang="en-US" dirty="0">
                <a:solidFill>
                  <a:prstClr val="white"/>
                </a:solidFill>
              </a:rPr>
              <a:t>S</a:t>
            </a:r>
            <a:r>
              <a:rPr lang="en-US" sz="1400" dirty="0">
                <a:solidFill>
                  <a:prstClr val="white"/>
                </a:solidFill>
              </a:rPr>
              <a:t>HAREHOLDERS</a:t>
            </a:r>
            <a:r>
              <a:rPr lang="en-US" dirty="0">
                <a:solidFill>
                  <a:prstClr val="white"/>
                </a:solidFill>
              </a:rPr>
              <a:t> S</a:t>
            </a:r>
            <a:r>
              <a:rPr lang="en-US" sz="1200" dirty="0">
                <a:solidFill>
                  <a:prstClr val="white"/>
                </a:solidFill>
              </a:rPr>
              <a:t>ERVICE</a:t>
            </a:r>
            <a:r>
              <a:rPr lang="en-US" dirty="0">
                <a:solidFill>
                  <a:prstClr val="white"/>
                </a:solidFill>
              </a:rPr>
              <a:t> G</a:t>
            </a:r>
            <a:r>
              <a:rPr lang="en-US" sz="1200" dirty="0">
                <a:solidFill>
                  <a:prstClr val="white"/>
                </a:solidFill>
              </a:rPr>
              <a:t>ROUP    </a:t>
            </a:r>
            <a:r>
              <a:rPr lang="en-US" dirty="0">
                <a:solidFill>
                  <a:prstClr val="white"/>
                </a:solidFill>
              </a:rPr>
              <a:t>|</a:t>
            </a:r>
            <a:r>
              <a:rPr lang="en-US" sz="1200" dirty="0">
                <a:solidFill>
                  <a:prstClr val="white"/>
                </a:solidFill>
              </a:rPr>
              <a:t>    Conference   </a:t>
            </a:r>
            <a:r>
              <a:rPr lang="en-US" sz="1200" dirty="0" smtClean="0">
                <a:solidFill>
                  <a:prstClr val="white"/>
                </a:solidFill>
              </a:rPr>
              <a:t>2018</a:t>
            </a:r>
            <a:endParaRPr lang="en-US" sz="1200" dirty="0">
              <a:solidFill>
                <a:prstClr val="white"/>
              </a:solidFill>
            </a:endParaRPr>
          </a:p>
        </p:txBody>
      </p:sp>
    </p:spTree>
    <p:extLst>
      <p:ext uri="{BB962C8B-B14F-4D97-AF65-F5344CB8AC3E}">
        <p14:creationId xmlns:p14="http://schemas.microsoft.com/office/powerpoint/2010/main" val="162837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REPORT CENTER – NEW!</a:t>
            </a:r>
            <a:endParaRPr lang="en-US"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white"/>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951" y="1371600"/>
            <a:ext cx="8576097" cy="4604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srcRect/>
          <a:stretch>
            <a:fillRect/>
          </a:stretch>
        </p:blipFill>
        <p:spPr bwMode="auto">
          <a:xfrm>
            <a:off x="0" y="6400800"/>
            <a:ext cx="9144000" cy="466725"/>
          </a:xfrm>
          <a:prstGeom prst="rect">
            <a:avLst/>
          </a:prstGeom>
          <a:noFill/>
          <a:ln w="9525">
            <a:noFill/>
            <a:miter lim="800000"/>
            <a:headEnd/>
            <a:tailEnd/>
          </a:ln>
        </p:spPr>
      </p:pic>
      <p:sp>
        <p:nvSpPr>
          <p:cNvPr id="9" name="TextBox 8"/>
          <p:cNvSpPr txBox="1"/>
          <p:nvPr/>
        </p:nvSpPr>
        <p:spPr>
          <a:xfrm>
            <a:off x="187036" y="6400800"/>
            <a:ext cx="4419600" cy="369332"/>
          </a:xfrm>
          <a:prstGeom prst="rect">
            <a:avLst/>
          </a:prstGeom>
          <a:noFill/>
        </p:spPr>
        <p:txBody>
          <a:bodyPr wrap="square" rtlCol="0">
            <a:spAutoFit/>
          </a:bodyPr>
          <a:lstStyle/>
          <a:p>
            <a:r>
              <a:rPr lang="en-US" dirty="0">
                <a:solidFill>
                  <a:prstClr val="white"/>
                </a:solidFill>
              </a:rPr>
              <a:t>S</a:t>
            </a:r>
            <a:r>
              <a:rPr lang="en-US" sz="1400" dirty="0">
                <a:solidFill>
                  <a:prstClr val="white"/>
                </a:solidFill>
              </a:rPr>
              <a:t>HAREHOLDERS</a:t>
            </a:r>
            <a:r>
              <a:rPr lang="en-US" dirty="0">
                <a:solidFill>
                  <a:prstClr val="white"/>
                </a:solidFill>
              </a:rPr>
              <a:t> S</a:t>
            </a:r>
            <a:r>
              <a:rPr lang="en-US" sz="1200" dirty="0">
                <a:solidFill>
                  <a:prstClr val="white"/>
                </a:solidFill>
              </a:rPr>
              <a:t>ERVICE</a:t>
            </a:r>
            <a:r>
              <a:rPr lang="en-US" dirty="0">
                <a:solidFill>
                  <a:prstClr val="white"/>
                </a:solidFill>
              </a:rPr>
              <a:t> G</a:t>
            </a:r>
            <a:r>
              <a:rPr lang="en-US" sz="1200" dirty="0">
                <a:solidFill>
                  <a:prstClr val="white"/>
                </a:solidFill>
              </a:rPr>
              <a:t>ROUP    </a:t>
            </a:r>
            <a:r>
              <a:rPr lang="en-US" dirty="0">
                <a:solidFill>
                  <a:prstClr val="white"/>
                </a:solidFill>
              </a:rPr>
              <a:t>|</a:t>
            </a:r>
            <a:r>
              <a:rPr lang="en-US" sz="1200" dirty="0">
                <a:solidFill>
                  <a:prstClr val="white"/>
                </a:solidFill>
              </a:rPr>
              <a:t>    Conference   </a:t>
            </a:r>
            <a:r>
              <a:rPr lang="en-US" sz="1200" dirty="0" smtClean="0">
                <a:solidFill>
                  <a:prstClr val="white"/>
                </a:solidFill>
              </a:rPr>
              <a:t>2018</a:t>
            </a:r>
            <a:endParaRPr lang="en-US" sz="1200" dirty="0">
              <a:solidFill>
                <a:prstClr val="white"/>
              </a:solidFill>
            </a:endParaRPr>
          </a:p>
        </p:txBody>
      </p:sp>
    </p:spTree>
    <p:extLst>
      <p:ext uri="{BB962C8B-B14F-4D97-AF65-F5344CB8AC3E}">
        <p14:creationId xmlns:p14="http://schemas.microsoft.com/office/powerpoint/2010/main" val="3054427535"/>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 OR BUILD YOUR OWN</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471831" cy="4548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cstate="print"/>
          <a:srcRect/>
          <a:stretch>
            <a:fillRect/>
          </a:stretch>
        </p:blipFill>
        <p:spPr bwMode="auto">
          <a:xfrm>
            <a:off x="0" y="6400800"/>
            <a:ext cx="9144000" cy="466725"/>
          </a:xfrm>
          <a:prstGeom prst="rect">
            <a:avLst/>
          </a:prstGeom>
          <a:noFill/>
          <a:ln w="9525">
            <a:noFill/>
            <a:miter lim="800000"/>
            <a:headEnd/>
            <a:tailEnd/>
          </a:ln>
        </p:spPr>
      </p:pic>
      <p:sp>
        <p:nvSpPr>
          <p:cNvPr id="5" name="TextBox 4"/>
          <p:cNvSpPr txBox="1"/>
          <p:nvPr/>
        </p:nvSpPr>
        <p:spPr>
          <a:xfrm>
            <a:off x="187036" y="6400800"/>
            <a:ext cx="4419600" cy="369332"/>
          </a:xfrm>
          <a:prstGeom prst="rect">
            <a:avLst/>
          </a:prstGeom>
          <a:noFill/>
        </p:spPr>
        <p:txBody>
          <a:bodyPr wrap="square" rtlCol="0">
            <a:spAutoFit/>
          </a:bodyPr>
          <a:lstStyle/>
          <a:p>
            <a:r>
              <a:rPr lang="en-US" dirty="0">
                <a:solidFill>
                  <a:prstClr val="white"/>
                </a:solidFill>
              </a:rPr>
              <a:t>S</a:t>
            </a:r>
            <a:r>
              <a:rPr lang="en-US" sz="1400" dirty="0">
                <a:solidFill>
                  <a:prstClr val="white"/>
                </a:solidFill>
              </a:rPr>
              <a:t>HAREHOLDERS</a:t>
            </a:r>
            <a:r>
              <a:rPr lang="en-US" dirty="0">
                <a:solidFill>
                  <a:prstClr val="white"/>
                </a:solidFill>
              </a:rPr>
              <a:t> S</a:t>
            </a:r>
            <a:r>
              <a:rPr lang="en-US" sz="1200" dirty="0">
                <a:solidFill>
                  <a:prstClr val="white"/>
                </a:solidFill>
              </a:rPr>
              <a:t>ERVICE</a:t>
            </a:r>
            <a:r>
              <a:rPr lang="en-US" dirty="0">
                <a:solidFill>
                  <a:prstClr val="white"/>
                </a:solidFill>
              </a:rPr>
              <a:t> G</a:t>
            </a:r>
            <a:r>
              <a:rPr lang="en-US" sz="1200" dirty="0">
                <a:solidFill>
                  <a:prstClr val="white"/>
                </a:solidFill>
              </a:rPr>
              <a:t>ROUP    </a:t>
            </a:r>
            <a:r>
              <a:rPr lang="en-US" dirty="0">
                <a:solidFill>
                  <a:prstClr val="white"/>
                </a:solidFill>
              </a:rPr>
              <a:t>|</a:t>
            </a:r>
            <a:r>
              <a:rPr lang="en-US" sz="1200" dirty="0">
                <a:solidFill>
                  <a:prstClr val="white"/>
                </a:solidFill>
              </a:rPr>
              <a:t>    Conference   </a:t>
            </a:r>
            <a:r>
              <a:rPr lang="en-US" sz="1200" dirty="0" smtClean="0">
                <a:solidFill>
                  <a:prstClr val="white"/>
                </a:solidFill>
              </a:rPr>
              <a:t>2018</a:t>
            </a:r>
            <a:endParaRPr lang="en-US" sz="1200" dirty="0">
              <a:solidFill>
                <a:prstClr val="white"/>
              </a:solidFill>
            </a:endParaRPr>
          </a:p>
        </p:txBody>
      </p:sp>
    </p:spTree>
    <p:extLst>
      <p:ext uri="{BB962C8B-B14F-4D97-AF65-F5344CB8AC3E}">
        <p14:creationId xmlns:p14="http://schemas.microsoft.com/office/powerpoint/2010/main" val="146779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BALANCES REPORT</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54048"/>
            <a:ext cx="8229600" cy="4418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cstate="print"/>
          <a:srcRect/>
          <a:stretch>
            <a:fillRect/>
          </a:stretch>
        </p:blipFill>
        <p:spPr bwMode="auto">
          <a:xfrm>
            <a:off x="0" y="6400800"/>
            <a:ext cx="9144000" cy="466725"/>
          </a:xfrm>
          <a:prstGeom prst="rect">
            <a:avLst/>
          </a:prstGeom>
          <a:noFill/>
          <a:ln w="9525">
            <a:noFill/>
            <a:miter lim="800000"/>
            <a:headEnd/>
            <a:tailEnd/>
          </a:ln>
        </p:spPr>
      </p:pic>
      <p:sp>
        <p:nvSpPr>
          <p:cNvPr id="5" name="TextBox 4"/>
          <p:cNvSpPr txBox="1"/>
          <p:nvPr/>
        </p:nvSpPr>
        <p:spPr>
          <a:xfrm>
            <a:off x="187036" y="6400800"/>
            <a:ext cx="4419600" cy="369332"/>
          </a:xfrm>
          <a:prstGeom prst="rect">
            <a:avLst/>
          </a:prstGeom>
          <a:noFill/>
        </p:spPr>
        <p:txBody>
          <a:bodyPr wrap="square" rtlCol="0">
            <a:spAutoFit/>
          </a:bodyPr>
          <a:lstStyle/>
          <a:p>
            <a:r>
              <a:rPr lang="en-US" dirty="0">
                <a:solidFill>
                  <a:prstClr val="white"/>
                </a:solidFill>
              </a:rPr>
              <a:t>S</a:t>
            </a:r>
            <a:r>
              <a:rPr lang="en-US" sz="1400" dirty="0">
                <a:solidFill>
                  <a:prstClr val="white"/>
                </a:solidFill>
              </a:rPr>
              <a:t>HAREHOLDERS</a:t>
            </a:r>
            <a:r>
              <a:rPr lang="en-US" dirty="0">
                <a:solidFill>
                  <a:prstClr val="white"/>
                </a:solidFill>
              </a:rPr>
              <a:t> S</a:t>
            </a:r>
            <a:r>
              <a:rPr lang="en-US" sz="1200" dirty="0">
                <a:solidFill>
                  <a:prstClr val="white"/>
                </a:solidFill>
              </a:rPr>
              <a:t>ERVICE</a:t>
            </a:r>
            <a:r>
              <a:rPr lang="en-US" dirty="0">
                <a:solidFill>
                  <a:prstClr val="white"/>
                </a:solidFill>
              </a:rPr>
              <a:t> G</a:t>
            </a:r>
            <a:r>
              <a:rPr lang="en-US" sz="1200" dirty="0">
                <a:solidFill>
                  <a:prstClr val="white"/>
                </a:solidFill>
              </a:rPr>
              <a:t>ROUP    </a:t>
            </a:r>
            <a:r>
              <a:rPr lang="en-US" dirty="0">
                <a:solidFill>
                  <a:prstClr val="white"/>
                </a:solidFill>
              </a:rPr>
              <a:t>|</a:t>
            </a:r>
            <a:r>
              <a:rPr lang="en-US" sz="1200" dirty="0">
                <a:solidFill>
                  <a:prstClr val="white"/>
                </a:solidFill>
              </a:rPr>
              <a:t>    Conference   </a:t>
            </a:r>
            <a:r>
              <a:rPr lang="en-US" sz="1200" dirty="0" smtClean="0">
                <a:solidFill>
                  <a:prstClr val="white"/>
                </a:solidFill>
              </a:rPr>
              <a:t>2018</a:t>
            </a:r>
            <a:endParaRPr lang="en-US" sz="1200" dirty="0">
              <a:solidFill>
                <a:prstClr val="white"/>
              </a:solidFill>
            </a:endParaRPr>
          </a:p>
        </p:txBody>
      </p:sp>
    </p:spTree>
    <p:extLst>
      <p:ext uri="{BB962C8B-B14F-4D97-AF65-F5344CB8AC3E}">
        <p14:creationId xmlns:p14="http://schemas.microsoft.com/office/powerpoint/2010/main" val="14739107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&amp; SCHEDULE REPORTS</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54048"/>
            <a:ext cx="8229600" cy="4418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cstate="print"/>
          <a:srcRect/>
          <a:stretch>
            <a:fillRect/>
          </a:stretch>
        </p:blipFill>
        <p:spPr bwMode="auto">
          <a:xfrm>
            <a:off x="0" y="6400800"/>
            <a:ext cx="9144000" cy="466725"/>
          </a:xfrm>
          <a:prstGeom prst="rect">
            <a:avLst/>
          </a:prstGeom>
          <a:noFill/>
          <a:ln w="9525">
            <a:noFill/>
            <a:miter lim="800000"/>
            <a:headEnd/>
            <a:tailEnd/>
          </a:ln>
        </p:spPr>
      </p:pic>
      <p:sp>
        <p:nvSpPr>
          <p:cNvPr id="5" name="TextBox 4"/>
          <p:cNvSpPr txBox="1"/>
          <p:nvPr/>
        </p:nvSpPr>
        <p:spPr>
          <a:xfrm>
            <a:off x="187036" y="6400800"/>
            <a:ext cx="4419600" cy="369332"/>
          </a:xfrm>
          <a:prstGeom prst="rect">
            <a:avLst/>
          </a:prstGeom>
          <a:noFill/>
        </p:spPr>
        <p:txBody>
          <a:bodyPr wrap="square" rtlCol="0">
            <a:spAutoFit/>
          </a:bodyPr>
          <a:lstStyle/>
          <a:p>
            <a:r>
              <a:rPr lang="en-US" dirty="0">
                <a:solidFill>
                  <a:prstClr val="white"/>
                </a:solidFill>
              </a:rPr>
              <a:t>S</a:t>
            </a:r>
            <a:r>
              <a:rPr lang="en-US" sz="1400" dirty="0">
                <a:solidFill>
                  <a:prstClr val="white"/>
                </a:solidFill>
              </a:rPr>
              <a:t>HAREHOLDERS</a:t>
            </a:r>
            <a:r>
              <a:rPr lang="en-US" dirty="0">
                <a:solidFill>
                  <a:prstClr val="white"/>
                </a:solidFill>
              </a:rPr>
              <a:t> S</a:t>
            </a:r>
            <a:r>
              <a:rPr lang="en-US" sz="1200" dirty="0">
                <a:solidFill>
                  <a:prstClr val="white"/>
                </a:solidFill>
              </a:rPr>
              <a:t>ERVICE</a:t>
            </a:r>
            <a:r>
              <a:rPr lang="en-US" dirty="0">
                <a:solidFill>
                  <a:prstClr val="white"/>
                </a:solidFill>
              </a:rPr>
              <a:t> G</a:t>
            </a:r>
            <a:r>
              <a:rPr lang="en-US" sz="1200" dirty="0">
                <a:solidFill>
                  <a:prstClr val="white"/>
                </a:solidFill>
              </a:rPr>
              <a:t>ROUP    </a:t>
            </a:r>
            <a:r>
              <a:rPr lang="en-US" dirty="0">
                <a:solidFill>
                  <a:prstClr val="white"/>
                </a:solidFill>
              </a:rPr>
              <a:t>|</a:t>
            </a:r>
            <a:r>
              <a:rPr lang="en-US" sz="1200" dirty="0">
                <a:solidFill>
                  <a:prstClr val="white"/>
                </a:solidFill>
              </a:rPr>
              <a:t>    Conference   </a:t>
            </a:r>
            <a:r>
              <a:rPr lang="en-US" sz="1200" dirty="0" smtClean="0">
                <a:solidFill>
                  <a:prstClr val="white"/>
                </a:solidFill>
              </a:rPr>
              <a:t>2018</a:t>
            </a:r>
            <a:endParaRPr lang="en-US" sz="1200" dirty="0">
              <a:solidFill>
                <a:prstClr val="white"/>
              </a:solidFill>
            </a:endParaRPr>
          </a:p>
        </p:txBody>
      </p:sp>
    </p:spTree>
    <p:extLst>
      <p:ext uri="{BB962C8B-B14F-4D97-AF65-F5344CB8AC3E}">
        <p14:creationId xmlns:p14="http://schemas.microsoft.com/office/powerpoint/2010/main" val="33924824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TO EXCEL</a:t>
            </a:r>
            <a:endParaRPr lang="en-US" dirty="0"/>
          </a:p>
        </p:txBody>
      </p:sp>
      <p:pic>
        <p:nvPicPr>
          <p:cNvPr id="921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 r="23334" b="44187"/>
          <a:stretch/>
        </p:blipFill>
        <p:spPr bwMode="auto">
          <a:xfrm>
            <a:off x="283556" y="1676400"/>
            <a:ext cx="8646160" cy="3383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cstate="print"/>
          <a:srcRect/>
          <a:stretch>
            <a:fillRect/>
          </a:stretch>
        </p:blipFill>
        <p:spPr bwMode="auto">
          <a:xfrm>
            <a:off x="0" y="6400800"/>
            <a:ext cx="9144000" cy="466725"/>
          </a:xfrm>
          <a:prstGeom prst="rect">
            <a:avLst/>
          </a:prstGeom>
          <a:noFill/>
          <a:ln w="9525">
            <a:noFill/>
            <a:miter lim="800000"/>
            <a:headEnd/>
            <a:tailEnd/>
          </a:ln>
        </p:spPr>
      </p:pic>
      <p:sp>
        <p:nvSpPr>
          <p:cNvPr id="5" name="TextBox 4"/>
          <p:cNvSpPr txBox="1"/>
          <p:nvPr/>
        </p:nvSpPr>
        <p:spPr>
          <a:xfrm>
            <a:off x="187036" y="6400800"/>
            <a:ext cx="4419600" cy="369332"/>
          </a:xfrm>
          <a:prstGeom prst="rect">
            <a:avLst/>
          </a:prstGeom>
          <a:noFill/>
        </p:spPr>
        <p:txBody>
          <a:bodyPr wrap="square" rtlCol="0">
            <a:spAutoFit/>
          </a:bodyPr>
          <a:lstStyle/>
          <a:p>
            <a:r>
              <a:rPr lang="en-US" dirty="0">
                <a:solidFill>
                  <a:prstClr val="white"/>
                </a:solidFill>
              </a:rPr>
              <a:t>S</a:t>
            </a:r>
            <a:r>
              <a:rPr lang="en-US" sz="1400" dirty="0">
                <a:solidFill>
                  <a:prstClr val="white"/>
                </a:solidFill>
              </a:rPr>
              <a:t>HAREHOLDERS</a:t>
            </a:r>
            <a:r>
              <a:rPr lang="en-US" dirty="0">
                <a:solidFill>
                  <a:prstClr val="white"/>
                </a:solidFill>
              </a:rPr>
              <a:t> S</a:t>
            </a:r>
            <a:r>
              <a:rPr lang="en-US" sz="1200" dirty="0">
                <a:solidFill>
                  <a:prstClr val="white"/>
                </a:solidFill>
              </a:rPr>
              <a:t>ERVICE</a:t>
            </a:r>
            <a:r>
              <a:rPr lang="en-US" dirty="0">
                <a:solidFill>
                  <a:prstClr val="white"/>
                </a:solidFill>
              </a:rPr>
              <a:t> G</a:t>
            </a:r>
            <a:r>
              <a:rPr lang="en-US" sz="1200" dirty="0">
                <a:solidFill>
                  <a:prstClr val="white"/>
                </a:solidFill>
              </a:rPr>
              <a:t>ROUP    </a:t>
            </a:r>
            <a:r>
              <a:rPr lang="en-US" dirty="0">
                <a:solidFill>
                  <a:prstClr val="white"/>
                </a:solidFill>
              </a:rPr>
              <a:t>|</a:t>
            </a:r>
            <a:r>
              <a:rPr lang="en-US" sz="1200" dirty="0">
                <a:solidFill>
                  <a:prstClr val="white"/>
                </a:solidFill>
              </a:rPr>
              <a:t>    Conference   </a:t>
            </a:r>
            <a:r>
              <a:rPr lang="en-US" sz="1200" dirty="0" smtClean="0">
                <a:solidFill>
                  <a:prstClr val="white"/>
                </a:solidFill>
              </a:rPr>
              <a:t>2018</a:t>
            </a:r>
            <a:endParaRPr lang="en-US" sz="1200" dirty="0">
              <a:solidFill>
                <a:prstClr val="white"/>
              </a:solidFill>
            </a:endParaRPr>
          </a:p>
        </p:txBody>
      </p:sp>
      <p:sp>
        <p:nvSpPr>
          <p:cNvPr id="6" name="Rectangle 5"/>
          <p:cNvSpPr/>
          <p:nvPr/>
        </p:nvSpPr>
        <p:spPr>
          <a:xfrm>
            <a:off x="990600" y="3657600"/>
            <a:ext cx="5334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6339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 BUILDER </a:t>
            </a:r>
            <a:br>
              <a:rPr lang="en-US" dirty="0" smtClean="0"/>
            </a:br>
            <a:r>
              <a:rPr lang="en-US" dirty="0" smtClean="0"/>
              <a:t>– ENDLESS POSSIBILITIES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6400800"/>
            <a:ext cx="9144000" cy="466725"/>
          </a:xfrm>
          <a:prstGeom prst="rect">
            <a:avLst/>
          </a:prstGeom>
          <a:noFill/>
          <a:ln w="9525">
            <a:noFill/>
            <a:miter lim="800000"/>
            <a:headEnd/>
            <a:tailEnd/>
          </a:ln>
        </p:spPr>
      </p:pic>
      <p:sp>
        <p:nvSpPr>
          <p:cNvPr id="5" name="TextBox 4"/>
          <p:cNvSpPr txBox="1"/>
          <p:nvPr/>
        </p:nvSpPr>
        <p:spPr>
          <a:xfrm>
            <a:off x="187036" y="6400800"/>
            <a:ext cx="4419600" cy="369332"/>
          </a:xfrm>
          <a:prstGeom prst="rect">
            <a:avLst/>
          </a:prstGeom>
          <a:noFill/>
        </p:spPr>
        <p:txBody>
          <a:bodyPr wrap="square" rtlCol="0">
            <a:spAutoFit/>
          </a:bodyPr>
          <a:lstStyle/>
          <a:p>
            <a:r>
              <a:rPr lang="en-US" dirty="0">
                <a:solidFill>
                  <a:prstClr val="white"/>
                </a:solidFill>
              </a:rPr>
              <a:t>S</a:t>
            </a:r>
            <a:r>
              <a:rPr lang="en-US" sz="1400" dirty="0">
                <a:solidFill>
                  <a:prstClr val="white"/>
                </a:solidFill>
              </a:rPr>
              <a:t>HAREHOLDERS</a:t>
            </a:r>
            <a:r>
              <a:rPr lang="en-US" dirty="0">
                <a:solidFill>
                  <a:prstClr val="white"/>
                </a:solidFill>
              </a:rPr>
              <a:t> S</a:t>
            </a:r>
            <a:r>
              <a:rPr lang="en-US" sz="1200" dirty="0">
                <a:solidFill>
                  <a:prstClr val="white"/>
                </a:solidFill>
              </a:rPr>
              <a:t>ERVICE</a:t>
            </a:r>
            <a:r>
              <a:rPr lang="en-US" dirty="0">
                <a:solidFill>
                  <a:prstClr val="white"/>
                </a:solidFill>
              </a:rPr>
              <a:t> G</a:t>
            </a:r>
            <a:r>
              <a:rPr lang="en-US" sz="1200" dirty="0">
                <a:solidFill>
                  <a:prstClr val="white"/>
                </a:solidFill>
              </a:rPr>
              <a:t>ROUP    </a:t>
            </a:r>
            <a:r>
              <a:rPr lang="en-US" dirty="0">
                <a:solidFill>
                  <a:prstClr val="white"/>
                </a:solidFill>
              </a:rPr>
              <a:t>|</a:t>
            </a:r>
            <a:r>
              <a:rPr lang="en-US" sz="1200" dirty="0">
                <a:solidFill>
                  <a:prstClr val="white"/>
                </a:solidFill>
              </a:rPr>
              <a:t>    Conference   </a:t>
            </a:r>
            <a:r>
              <a:rPr lang="en-US" sz="1200" dirty="0" smtClean="0">
                <a:solidFill>
                  <a:prstClr val="white"/>
                </a:solidFill>
              </a:rPr>
              <a:t>2018</a:t>
            </a:r>
            <a:endParaRPr lang="en-US" sz="1200" dirty="0">
              <a:solidFill>
                <a:prstClr val="white"/>
              </a:solidFill>
            </a:endParaRPr>
          </a:p>
        </p:txBody>
      </p:sp>
      <p:pic>
        <p:nvPicPr>
          <p:cNvPr id="3" name="Picture 2" descr="NetX3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736" y="1600200"/>
            <a:ext cx="8305800" cy="4459176"/>
          </a:xfrm>
          <a:prstGeom prst="rect">
            <a:avLst/>
          </a:prstGeom>
        </p:spPr>
      </p:pic>
    </p:spTree>
    <p:extLst>
      <p:ext uri="{BB962C8B-B14F-4D97-AF65-F5344CB8AC3E}">
        <p14:creationId xmlns:p14="http://schemas.microsoft.com/office/powerpoint/2010/main" val="1593591094"/>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SSG TRADING</a:t>
            </a:r>
            <a:endParaRPr lang="en-US" dirty="0"/>
          </a:p>
        </p:txBody>
      </p:sp>
      <p:sp>
        <p:nvSpPr>
          <p:cNvPr id="3" name="Content Placeholder 2"/>
          <p:cNvSpPr>
            <a:spLocks noGrp="1"/>
          </p:cNvSpPr>
          <p:nvPr>
            <p:ph idx="1"/>
          </p:nvPr>
        </p:nvSpPr>
        <p:spPr>
          <a:xfrm>
            <a:off x="457200" y="1828800"/>
            <a:ext cx="8229600" cy="4297363"/>
          </a:xfrm>
        </p:spPr>
        <p:txBody>
          <a:bodyPr/>
          <a:lstStyle/>
          <a:p>
            <a:r>
              <a:rPr lang="en-US" i="1" dirty="0" smtClean="0"/>
              <a:t>Mutual Fund</a:t>
            </a:r>
          </a:p>
          <a:p>
            <a:r>
              <a:rPr lang="en-US" i="1" dirty="0" smtClean="0"/>
              <a:t>Equity/ETF</a:t>
            </a:r>
          </a:p>
          <a:p>
            <a:r>
              <a:rPr lang="en-US" i="1" dirty="0" smtClean="0"/>
              <a:t>Options</a:t>
            </a:r>
          </a:p>
          <a:p>
            <a:r>
              <a:rPr lang="en-US" i="1" dirty="0" smtClean="0"/>
              <a:t>Fixed Income</a:t>
            </a:r>
            <a:endParaRPr lang="en-US" i="1"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white"/>
              </a:solidFill>
            </a:endParaRPr>
          </a:p>
        </p:txBody>
      </p:sp>
      <p:pic>
        <p:nvPicPr>
          <p:cNvPr id="6" name="Picture 2"/>
          <p:cNvPicPr>
            <a:picLocks noChangeAspect="1" noChangeArrowheads="1"/>
          </p:cNvPicPr>
          <p:nvPr/>
        </p:nvPicPr>
        <p:blipFill>
          <a:blip r:embed="rId2" cstate="print"/>
          <a:srcRect/>
          <a:stretch>
            <a:fillRect/>
          </a:stretch>
        </p:blipFill>
        <p:spPr bwMode="auto">
          <a:xfrm>
            <a:off x="0" y="6400800"/>
            <a:ext cx="9144000" cy="466725"/>
          </a:xfrm>
          <a:prstGeom prst="rect">
            <a:avLst/>
          </a:prstGeom>
          <a:noFill/>
          <a:ln w="9525">
            <a:noFill/>
            <a:miter lim="800000"/>
            <a:headEnd/>
            <a:tailEnd/>
          </a:ln>
        </p:spPr>
      </p:pic>
      <p:sp>
        <p:nvSpPr>
          <p:cNvPr id="7" name="TextBox 6"/>
          <p:cNvSpPr txBox="1"/>
          <p:nvPr/>
        </p:nvSpPr>
        <p:spPr>
          <a:xfrm>
            <a:off x="187036" y="6400800"/>
            <a:ext cx="4419600" cy="369332"/>
          </a:xfrm>
          <a:prstGeom prst="rect">
            <a:avLst/>
          </a:prstGeom>
          <a:noFill/>
        </p:spPr>
        <p:txBody>
          <a:bodyPr wrap="square" rtlCol="0">
            <a:spAutoFit/>
          </a:bodyPr>
          <a:lstStyle/>
          <a:p>
            <a:r>
              <a:rPr lang="en-US" dirty="0">
                <a:solidFill>
                  <a:prstClr val="white"/>
                </a:solidFill>
              </a:rPr>
              <a:t>S</a:t>
            </a:r>
            <a:r>
              <a:rPr lang="en-US" sz="1400" dirty="0">
                <a:solidFill>
                  <a:prstClr val="white"/>
                </a:solidFill>
              </a:rPr>
              <a:t>HAREHOLDERS</a:t>
            </a:r>
            <a:r>
              <a:rPr lang="en-US" dirty="0">
                <a:solidFill>
                  <a:prstClr val="white"/>
                </a:solidFill>
              </a:rPr>
              <a:t> S</a:t>
            </a:r>
            <a:r>
              <a:rPr lang="en-US" sz="1200" dirty="0">
                <a:solidFill>
                  <a:prstClr val="white"/>
                </a:solidFill>
              </a:rPr>
              <a:t>ERVICE</a:t>
            </a:r>
            <a:r>
              <a:rPr lang="en-US" dirty="0">
                <a:solidFill>
                  <a:prstClr val="white"/>
                </a:solidFill>
              </a:rPr>
              <a:t> G</a:t>
            </a:r>
            <a:r>
              <a:rPr lang="en-US" sz="1200" dirty="0">
                <a:solidFill>
                  <a:prstClr val="white"/>
                </a:solidFill>
              </a:rPr>
              <a:t>ROUP    </a:t>
            </a:r>
            <a:r>
              <a:rPr lang="en-US" dirty="0">
                <a:solidFill>
                  <a:prstClr val="white"/>
                </a:solidFill>
              </a:rPr>
              <a:t>|</a:t>
            </a:r>
            <a:r>
              <a:rPr lang="en-US" sz="1200" dirty="0">
                <a:solidFill>
                  <a:prstClr val="white"/>
                </a:solidFill>
              </a:rPr>
              <a:t>    Conference   </a:t>
            </a:r>
            <a:r>
              <a:rPr lang="en-US" sz="1200" dirty="0" smtClean="0">
                <a:solidFill>
                  <a:prstClr val="white"/>
                </a:solidFill>
              </a:rPr>
              <a:t>2018</a:t>
            </a:r>
            <a:endParaRPr lang="en-US" sz="1200" dirty="0">
              <a:solidFill>
                <a:prstClr val="white"/>
              </a:solidFill>
            </a:endParaRPr>
          </a:p>
        </p:txBody>
      </p:sp>
    </p:spTree>
    <p:extLst>
      <p:ext uri="{BB962C8B-B14F-4D97-AF65-F5344CB8AC3E}">
        <p14:creationId xmlns:p14="http://schemas.microsoft.com/office/powerpoint/2010/main" val="378036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par>
                                <p:cTn id="11" presetID="34" presetClass="emph" presetSubtype="0"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3">
                                            <p:txEl>
                                              <p:pRg st="1" end="1"/>
                                            </p:txEl>
                                          </p:spTgt>
                                        </p:tgtEl>
                                        <p:attrNameLst>
                                          <p:attrName>ppt_x</p:attrName>
                                          <p:attrName>ppt_y</p:attrName>
                                        </p:attrNameLst>
                                      </p:cBhvr>
                                    </p:animMotion>
                                    <p:animRot by="1500000">
                                      <p:cBhvr>
                                        <p:cTn id="13" dur="125" fill="hold">
                                          <p:stCondLst>
                                            <p:cond delay="0"/>
                                          </p:stCondLst>
                                        </p:cTn>
                                        <p:tgtEl>
                                          <p:spTgt spid="3">
                                            <p:txEl>
                                              <p:pRg st="1" end="1"/>
                                            </p:txEl>
                                          </p:spTgt>
                                        </p:tgtEl>
                                        <p:attrNameLst>
                                          <p:attrName>r</p:attrName>
                                        </p:attrNameLst>
                                      </p:cBhvr>
                                    </p:animRot>
                                    <p:animRot by="-1500000">
                                      <p:cBhvr>
                                        <p:cTn id="14" dur="125" fill="hold">
                                          <p:stCondLst>
                                            <p:cond delay="125"/>
                                          </p:stCondLst>
                                        </p:cTn>
                                        <p:tgtEl>
                                          <p:spTgt spid="3">
                                            <p:txEl>
                                              <p:pRg st="1" end="1"/>
                                            </p:txEl>
                                          </p:spTgt>
                                        </p:tgtEl>
                                        <p:attrNameLst>
                                          <p:attrName>r</p:attrName>
                                        </p:attrNameLst>
                                      </p:cBhvr>
                                    </p:animRot>
                                    <p:animRot by="-1500000">
                                      <p:cBhvr>
                                        <p:cTn id="15" dur="125" fill="hold">
                                          <p:stCondLst>
                                            <p:cond delay="250"/>
                                          </p:stCondLst>
                                        </p:cTn>
                                        <p:tgtEl>
                                          <p:spTgt spid="3">
                                            <p:txEl>
                                              <p:pRg st="1" end="1"/>
                                            </p:txEl>
                                          </p:spTgt>
                                        </p:tgtEl>
                                        <p:attrNameLst>
                                          <p:attrName>r</p:attrName>
                                        </p:attrNameLst>
                                      </p:cBhvr>
                                    </p:animRot>
                                    <p:animRot by="1500000">
                                      <p:cBhvr>
                                        <p:cTn id="16" dur="125" fill="hold">
                                          <p:stCondLst>
                                            <p:cond delay="375"/>
                                          </p:stCondLst>
                                        </p:cTn>
                                        <p:tgtEl>
                                          <p:spTgt spid="3">
                                            <p:txEl>
                                              <p:pRg st="1" end="1"/>
                                            </p:txEl>
                                          </p:spTgt>
                                        </p:tgtEl>
                                        <p:attrNameLst>
                                          <p:attrName>r</p:attrName>
                                        </p:attrNameLst>
                                      </p:cBhvr>
                                    </p:animRot>
                                  </p:childTnLst>
                                </p:cTn>
                              </p:par>
                              <p:par>
                                <p:cTn id="17" presetID="34" presetClass="emph" presetSubtype="0" fill="hold" grpId="0" nodeType="with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3">
                                            <p:txEl>
                                              <p:pRg st="2" end="2"/>
                                            </p:txEl>
                                          </p:spTgt>
                                        </p:tgtEl>
                                        <p:attrNameLst>
                                          <p:attrName>ppt_x</p:attrName>
                                          <p:attrName>ppt_y</p:attrName>
                                        </p:attrNameLst>
                                      </p:cBhvr>
                                    </p:animMotion>
                                    <p:animRot by="1500000">
                                      <p:cBhvr>
                                        <p:cTn id="19" dur="125" fill="hold">
                                          <p:stCondLst>
                                            <p:cond delay="0"/>
                                          </p:stCondLst>
                                        </p:cTn>
                                        <p:tgtEl>
                                          <p:spTgt spid="3">
                                            <p:txEl>
                                              <p:pRg st="2" end="2"/>
                                            </p:txEl>
                                          </p:spTgt>
                                        </p:tgtEl>
                                        <p:attrNameLst>
                                          <p:attrName>r</p:attrName>
                                        </p:attrNameLst>
                                      </p:cBhvr>
                                    </p:animRot>
                                    <p:animRot by="-1500000">
                                      <p:cBhvr>
                                        <p:cTn id="20" dur="125" fill="hold">
                                          <p:stCondLst>
                                            <p:cond delay="125"/>
                                          </p:stCondLst>
                                        </p:cTn>
                                        <p:tgtEl>
                                          <p:spTgt spid="3">
                                            <p:txEl>
                                              <p:pRg st="2" end="2"/>
                                            </p:txEl>
                                          </p:spTgt>
                                        </p:tgtEl>
                                        <p:attrNameLst>
                                          <p:attrName>r</p:attrName>
                                        </p:attrNameLst>
                                      </p:cBhvr>
                                    </p:animRot>
                                    <p:animRot by="-1500000">
                                      <p:cBhvr>
                                        <p:cTn id="21" dur="125" fill="hold">
                                          <p:stCondLst>
                                            <p:cond delay="250"/>
                                          </p:stCondLst>
                                        </p:cTn>
                                        <p:tgtEl>
                                          <p:spTgt spid="3">
                                            <p:txEl>
                                              <p:pRg st="2" end="2"/>
                                            </p:txEl>
                                          </p:spTgt>
                                        </p:tgtEl>
                                        <p:attrNameLst>
                                          <p:attrName>r</p:attrName>
                                        </p:attrNameLst>
                                      </p:cBhvr>
                                    </p:animRot>
                                    <p:animRot by="1500000">
                                      <p:cBhvr>
                                        <p:cTn id="22" dur="125" fill="hold">
                                          <p:stCondLst>
                                            <p:cond delay="375"/>
                                          </p:stCondLst>
                                        </p:cTn>
                                        <p:tgtEl>
                                          <p:spTgt spid="3">
                                            <p:txEl>
                                              <p:pRg st="2" end="2"/>
                                            </p:txEl>
                                          </p:spTgt>
                                        </p:tgtEl>
                                        <p:attrNameLst>
                                          <p:attrName>r</p:attrName>
                                        </p:attrNameLst>
                                      </p:cBhvr>
                                    </p:animRot>
                                  </p:childTnLst>
                                </p:cTn>
                              </p:par>
                              <p:par>
                                <p:cTn id="23" presetID="34" presetClass="emph" presetSubtype="0" fill="hold" grpId="0" nodeType="with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3">
                                            <p:txEl>
                                              <p:pRg st="3" end="3"/>
                                            </p:txEl>
                                          </p:spTgt>
                                        </p:tgtEl>
                                        <p:attrNameLst>
                                          <p:attrName>ppt_x</p:attrName>
                                          <p:attrName>ppt_y</p:attrName>
                                        </p:attrNameLst>
                                      </p:cBhvr>
                                    </p:animMotion>
                                    <p:animRot by="1500000">
                                      <p:cBhvr>
                                        <p:cTn id="25" dur="125" fill="hold">
                                          <p:stCondLst>
                                            <p:cond delay="0"/>
                                          </p:stCondLst>
                                        </p:cTn>
                                        <p:tgtEl>
                                          <p:spTgt spid="3">
                                            <p:txEl>
                                              <p:pRg st="3" end="3"/>
                                            </p:txEl>
                                          </p:spTgt>
                                        </p:tgtEl>
                                        <p:attrNameLst>
                                          <p:attrName>r</p:attrName>
                                        </p:attrNameLst>
                                      </p:cBhvr>
                                    </p:animRot>
                                    <p:animRot by="-1500000">
                                      <p:cBhvr>
                                        <p:cTn id="26" dur="125" fill="hold">
                                          <p:stCondLst>
                                            <p:cond delay="125"/>
                                          </p:stCondLst>
                                        </p:cTn>
                                        <p:tgtEl>
                                          <p:spTgt spid="3">
                                            <p:txEl>
                                              <p:pRg st="3" end="3"/>
                                            </p:txEl>
                                          </p:spTgt>
                                        </p:tgtEl>
                                        <p:attrNameLst>
                                          <p:attrName>r</p:attrName>
                                        </p:attrNameLst>
                                      </p:cBhvr>
                                    </p:animRot>
                                    <p:animRot by="-1500000">
                                      <p:cBhvr>
                                        <p:cTn id="27" dur="125" fill="hold">
                                          <p:stCondLst>
                                            <p:cond delay="250"/>
                                          </p:stCondLst>
                                        </p:cTn>
                                        <p:tgtEl>
                                          <p:spTgt spid="3">
                                            <p:txEl>
                                              <p:pRg st="3" end="3"/>
                                            </p:txEl>
                                          </p:spTgt>
                                        </p:tgtEl>
                                        <p:attrNameLst>
                                          <p:attrName>r</p:attrName>
                                        </p:attrNameLst>
                                      </p:cBhvr>
                                    </p:animRot>
                                    <p:animRot by="1500000">
                                      <p:cBhvr>
                                        <p:cTn id="28" dur="125" fill="hold">
                                          <p:stCondLst>
                                            <p:cond delay="375"/>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136" y="990600"/>
            <a:ext cx="3957399" cy="792162"/>
          </a:xfrm>
        </p:spPr>
        <p:txBody>
          <a:bodyPr>
            <a:normAutofit/>
          </a:bodyPr>
          <a:lstStyle/>
          <a:p>
            <a:r>
              <a:rPr lang="en-US" dirty="0" smtClean="0"/>
              <a:t>MUTUAL FUND</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0638"/>
          <a:stretch/>
        </p:blipFill>
        <p:spPr>
          <a:xfrm>
            <a:off x="4291060" y="457200"/>
            <a:ext cx="4466939" cy="1785267"/>
          </a:xfrm>
        </p:spPr>
      </p:pic>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white"/>
              </a:solidFill>
            </a:endParaRPr>
          </a:p>
        </p:txBody>
      </p:sp>
      <p:pic>
        <p:nvPicPr>
          <p:cNvPr id="6" name="Picture 2"/>
          <p:cNvPicPr>
            <a:picLocks noChangeAspect="1" noChangeArrowheads="1"/>
          </p:cNvPicPr>
          <p:nvPr/>
        </p:nvPicPr>
        <p:blipFill>
          <a:blip r:embed="rId3" cstate="print"/>
          <a:srcRect/>
          <a:stretch>
            <a:fillRect/>
          </a:stretch>
        </p:blipFill>
        <p:spPr bwMode="auto">
          <a:xfrm>
            <a:off x="0" y="6400800"/>
            <a:ext cx="9144000" cy="466725"/>
          </a:xfrm>
          <a:prstGeom prst="rect">
            <a:avLst/>
          </a:prstGeom>
          <a:noFill/>
          <a:ln w="9525">
            <a:noFill/>
            <a:miter lim="800000"/>
            <a:headEnd/>
            <a:tailEnd/>
          </a:ln>
        </p:spPr>
      </p:pic>
      <p:sp>
        <p:nvSpPr>
          <p:cNvPr id="7" name="TextBox 6"/>
          <p:cNvSpPr txBox="1"/>
          <p:nvPr/>
        </p:nvSpPr>
        <p:spPr>
          <a:xfrm>
            <a:off x="187036" y="6400800"/>
            <a:ext cx="4419600" cy="369332"/>
          </a:xfrm>
          <a:prstGeom prst="rect">
            <a:avLst/>
          </a:prstGeom>
          <a:noFill/>
        </p:spPr>
        <p:txBody>
          <a:bodyPr wrap="square" rtlCol="0">
            <a:spAutoFit/>
          </a:bodyPr>
          <a:lstStyle/>
          <a:p>
            <a:r>
              <a:rPr lang="en-US" dirty="0">
                <a:solidFill>
                  <a:prstClr val="white"/>
                </a:solidFill>
              </a:rPr>
              <a:t>S</a:t>
            </a:r>
            <a:r>
              <a:rPr lang="en-US" sz="1400" dirty="0">
                <a:solidFill>
                  <a:prstClr val="white"/>
                </a:solidFill>
              </a:rPr>
              <a:t>HAREHOLDERS</a:t>
            </a:r>
            <a:r>
              <a:rPr lang="en-US" dirty="0">
                <a:solidFill>
                  <a:prstClr val="white"/>
                </a:solidFill>
              </a:rPr>
              <a:t> S</a:t>
            </a:r>
            <a:r>
              <a:rPr lang="en-US" sz="1200" dirty="0">
                <a:solidFill>
                  <a:prstClr val="white"/>
                </a:solidFill>
              </a:rPr>
              <a:t>ERVICE</a:t>
            </a:r>
            <a:r>
              <a:rPr lang="en-US" dirty="0">
                <a:solidFill>
                  <a:prstClr val="white"/>
                </a:solidFill>
              </a:rPr>
              <a:t> G</a:t>
            </a:r>
            <a:r>
              <a:rPr lang="en-US" sz="1200" dirty="0">
                <a:solidFill>
                  <a:prstClr val="white"/>
                </a:solidFill>
              </a:rPr>
              <a:t>ROUP    </a:t>
            </a:r>
            <a:r>
              <a:rPr lang="en-US" dirty="0">
                <a:solidFill>
                  <a:prstClr val="white"/>
                </a:solidFill>
              </a:rPr>
              <a:t>|</a:t>
            </a:r>
            <a:r>
              <a:rPr lang="en-US" sz="1200" dirty="0">
                <a:solidFill>
                  <a:prstClr val="white"/>
                </a:solidFill>
              </a:rPr>
              <a:t>    Conference   </a:t>
            </a:r>
            <a:r>
              <a:rPr lang="en-US" sz="1200" dirty="0" smtClean="0">
                <a:solidFill>
                  <a:prstClr val="white"/>
                </a:solidFill>
              </a:rPr>
              <a:t>2018</a:t>
            </a:r>
            <a:endParaRPr lang="en-US" sz="1200" dirty="0">
              <a:solidFill>
                <a:prstClr val="white"/>
              </a:solidFill>
            </a:endParaRPr>
          </a:p>
        </p:txBody>
      </p:sp>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9676" y="4448175"/>
            <a:ext cx="4790989" cy="1644413"/>
          </a:xfrm>
          <a:prstGeom prst="rect">
            <a:avLst/>
          </a:prstGeom>
        </p:spPr>
      </p:pic>
      <p:pic>
        <p:nvPicPr>
          <p:cNvPr id="9"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2438400"/>
            <a:ext cx="5176599" cy="1752600"/>
          </a:xfrm>
          <a:prstGeom prst="rect">
            <a:avLst/>
          </a:prstGeom>
        </p:spPr>
      </p:pic>
      <p:sp>
        <p:nvSpPr>
          <p:cNvPr id="10" name="Title 1"/>
          <p:cNvSpPr txBox="1">
            <a:spLocks/>
          </p:cNvSpPr>
          <p:nvPr/>
        </p:nvSpPr>
        <p:spPr>
          <a:xfrm>
            <a:off x="5200701" y="2743200"/>
            <a:ext cx="362296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EQUITY/ETF</a:t>
            </a:r>
            <a:endParaRPr lang="en-US" dirty="0"/>
          </a:p>
        </p:txBody>
      </p:sp>
      <p:sp>
        <p:nvSpPr>
          <p:cNvPr id="11" name="Title 1"/>
          <p:cNvSpPr txBox="1">
            <a:spLocks/>
          </p:cNvSpPr>
          <p:nvPr/>
        </p:nvSpPr>
        <p:spPr>
          <a:xfrm>
            <a:off x="609600" y="4698881"/>
            <a:ext cx="268007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OPTIONS</a:t>
            </a:r>
            <a:endParaRPr lang="en-US" dirty="0"/>
          </a:p>
        </p:txBody>
      </p:sp>
    </p:spTree>
    <p:extLst>
      <p:ext uri="{BB962C8B-B14F-4D97-AF65-F5344CB8AC3E}">
        <p14:creationId xmlns:p14="http://schemas.microsoft.com/office/powerpoint/2010/main" val="2566270551"/>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SHORTCUT TO TRADING SCREEN</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275"/>
          <a:stretch/>
        </p:blipFill>
        <p:spPr>
          <a:xfrm>
            <a:off x="1783080" y="1295400"/>
            <a:ext cx="5577840" cy="4889237"/>
          </a:xfrm>
        </p:spPr>
      </p:pic>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white"/>
              </a:solidFill>
            </a:endParaRPr>
          </a:p>
        </p:txBody>
      </p:sp>
      <p:pic>
        <p:nvPicPr>
          <p:cNvPr id="6" name="Picture 2"/>
          <p:cNvPicPr>
            <a:picLocks noChangeAspect="1" noChangeArrowheads="1"/>
          </p:cNvPicPr>
          <p:nvPr/>
        </p:nvPicPr>
        <p:blipFill>
          <a:blip r:embed="rId3" cstate="print"/>
          <a:srcRect/>
          <a:stretch>
            <a:fillRect/>
          </a:stretch>
        </p:blipFill>
        <p:spPr bwMode="auto">
          <a:xfrm>
            <a:off x="0" y="6400800"/>
            <a:ext cx="9144000" cy="466725"/>
          </a:xfrm>
          <a:prstGeom prst="rect">
            <a:avLst/>
          </a:prstGeom>
          <a:noFill/>
          <a:ln w="9525">
            <a:noFill/>
            <a:miter lim="800000"/>
            <a:headEnd/>
            <a:tailEnd/>
          </a:ln>
        </p:spPr>
      </p:pic>
      <p:sp>
        <p:nvSpPr>
          <p:cNvPr id="7" name="TextBox 6"/>
          <p:cNvSpPr txBox="1"/>
          <p:nvPr/>
        </p:nvSpPr>
        <p:spPr>
          <a:xfrm>
            <a:off x="187036" y="6400800"/>
            <a:ext cx="4419600" cy="369332"/>
          </a:xfrm>
          <a:prstGeom prst="rect">
            <a:avLst/>
          </a:prstGeom>
          <a:noFill/>
        </p:spPr>
        <p:txBody>
          <a:bodyPr wrap="square" rtlCol="0">
            <a:spAutoFit/>
          </a:bodyPr>
          <a:lstStyle/>
          <a:p>
            <a:r>
              <a:rPr lang="en-US" dirty="0">
                <a:solidFill>
                  <a:prstClr val="white"/>
                </a:solidFill>
              </a:rPr>
              <a:t>S</a:t>
            </a:r>
            <a:r>
              <a:rPr lang="en-US" sz="1400" dirty="0">
                <a:solidFill>
                  <a:prstClr val="white"/>
                </a:solidFill>
              </a:rPr>
              <a:t>HAREHOLDERS</a:t>
            </a:r>
            <a:r>
              <a:rPr lang="en-US" dirty="0">
                <a:solidFill>
                  <a:prstClr val="white"/>
                </a:solidFill>
              </a:rPr>
              <a:t> S</a:t>
            </a:r>
            <a:r>
              <a:rPr lang="en-US" sz="1200" dirty="0">
                <a:solidFill>
                  <a:prstClr val="white"/>
                </a:solidFill>
              </a:rPr>
              <a:t>ERVICE</a:t>
            </a:r>
            <a:r>
              <a:rPr lang="en-US" dirty="0">
                <a:solidFill>
                  <a:prstClr val="white"/>
                </a:solidFill>
              </a:rPr>
              <a:t> G</a:t>
            </a:r>
            <a:r>
              <a:rPr lang="en-US" sz="1200" dirty="0">
                <a:solidFill>
                  <a:prstClr val="white"/>
                </a:solidFill>
              </a:rPr>
              <a:t>ROUP    </a:t>
            </a:r>
            <a:r>
              <a:rPr lang="en-US" dirty="0">
                <a:solidFill>
                  <a:prstClr val="white"/>
                </a:solidFill>
              </a:rPr>
              <a:t>|</a:t>
            </a:r>
            <a:r>
              <a:rPr lang="en-US" sz="1200" dirty="0">
                <a:solidFill>
                  <a:prstClr val="white"/>
                </a:solidFill>
              </a:rPr>
              <a:t>    Conference   </a:t>
            </a:r>
            <a:r>
              <a:rPr lang="en-US" sz="1200" dirty="0" smtClean="0">
                <a:solidFill>
                  <a:prstClr val="white"/>
                </a:solidFill>
              </a:rPr>
              <a:t>2018</a:t>
            </a:r>
            <a:endParaRPr lang="en-US" sz="1200" dirty="0">
              <a:solidFill>
                <a:prstClr val="white"/>
              </a:solidFill>
            </a:endParaRPr>
          </a:p>
        </p:txBody>
      </p:sp>
    </p:spTree>
    <p:extLst>
      <p:ext uri="{BB962C8B-B14F-4D97-AF65-F5344CB8AC3E}">
        <p14:creationId xmlns:p14="http://schemas.microsoft.com/office/powerpoint/2010/main" val="37056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FIXED INCOME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4200" y="1219200"/>
            <a:ext cx="5181600" cy="4816103"/>
          </a:xfrm>
        </p:spPr>
      </p:pic>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white"/>
              </a:solidFill>
            </a:endParaRPr>
          </a:p>
        </p:txBody>
      </p:sp>
      <p:pic>
        <p:nvPicPr>
          <p:cNvPr id="6" name="Picture 2"/>
          <p:cNvPicPr>
            <a:picLocks noChangeAspect="1" noChangeArrowheads="1"/>
          </p:cNvPicPr>
          <p:nvPr/>
        </p:nvPicPr>
        <p:blipFill>
          <a:blip r:embed="rId3" cstate="print"/>
          <a:srcRect/>
          <a:stretch>
            <a:fillRect/>
          </a:stretch>
        </p:blipFill>
        <p:spPr bwMode="auto">
          <a:xfrm>
            <a:off x="0" y="6400800"/>
            <a:ext cx="9144000" cy="466725"/>
          </a:xfrm>
          <a:prstGeom prst="rect">
            <a:avLst/>
          </a:prstGeom>
          <a:noFill/>
          <a:ln w="9525">
            <a:noFill/>
            <a:miter lim="800000"/>
            <a:headEnd/>
            <a:tailEnd/>
          </a:ln>
        </p:spPr>
      </p:pic>
      <p:sp>
        <p:nvSpPr>
          <p:cNvPr id="7" name="TextBox 6"/>
          <p:cNvSpPr txBox="1"/>
          <p:nvPr/>
        </p:nvSpPr>
        <p:spPr>
          <a:xfrm>
            <a:off x="187036" y="6400800"/>
            <a:ext cx="4419600" cy="369332"/>
          </a:xfrm>
          <a:prstGeom prst="rect">
            <a:avLst/>
          </a:prstGeom>
          <a:noFill/>
        </p:spPr>
        <p:txBody>
          <a:bodyPr wrap="square" rtlCol="0">
            <a:spAutoFit/>
          </a:bodyPr>
          <a:lstStyle/>
          <a:p>
            <a:r>
              <a:rPr lang="en-US" dirty="0">
                <a:solidFill>
                  <a:prstClr val="white"/>
                </a:solidFill>
              </a:rPr>
              <a:t>S</a:t>
            </a:r>
            <a:r>
              <a:rPr lang="en-US" sz="1400" dirty="0">
                <a:solidFill>
                  <a:prstClr val="white"/>
                </a:solidFill>
              </a:rPr>
              <a:t>HAREHOLDERS</a:t>
            </a:r>
            <a:r>
              <a:rPr lang="en-US" dirty="0">
                <a:solidFill>
                  <a:prstClr val="white"/>
                </a:solidFill>
              </a:rPr>
              <a:t> S</a:t>
            </a:r>
            <a:r>
              <a:rPr lang="en-US" sz="1200" dirty="0">
                <a:solidFill>
                  <a:prstClr val="white"/>
                </a:solidFill>
              </a:rPr>
              <a:t>ERVICE</a:t>
            </a:r>
            <a:r>
              <a:rPr lang="en-US" dirty="0">
                <a:solidFill>
                  <a:prstClr val="white"/>
                </a:solidFill>
              </a:rPr>
              <a:t> G</a:t>
            </a:r>
            <a:r>
              <a:rPr lang="en-US" sz="1200" dirty="0">
                <a:solidFill>
                  <a:prstClr val="white"/>
                </a:solidFill>
              </a:rPr>
              <a:t>ROUP    </a:t>
            </a:r>
            <a:r>
              <a:rPr lang="en-US" dirty="0">
                <a:solidFill>
                  <a:prstClr val="white"/>
                </a:solidFill>
              </a:rPr>
              <a:t>|</a:t>
            </a:r>
            <a:r>
              <a:rPr lang="en-US" sz="1200" dirty="0">
                <a:solidFill>
                  <a:prstClr val="white"/>
                </a:solidFill>
              </a:rPr>
              <a:t>    Conference   </a:t>
            </a:r>
            <a:r>
              <a:rPr lang="en-US" sz="1200" dirty="0" smtClean="0">
                <a:solidFill>
                  <a:prstClr val="white"/>
                </a:solidFill>
              </a:rPr>
              <a:t>2018</a:t>
            </a:r>
            <a:endParaRPr lang="en-US" sz="1200" dirty="0">
              <a:solidFill>
                <a:prstClr val="white"/>
              </a:solidFill>
            </a:endParaRPr>
          </a:p>
        </p:txBody>
      </p:sp>
      <p:sp>
        <p:nvSpPr>
          <p:cNvPr id="8" name="Content Placeholder 2"/>
          <p:cNvSpPr txBox="1">
            <a:spLocks/>
          </p:cNvSpPr>
          <p:nvPr/>
        </p:nvSpPr>
        <p:spPr>
          <a:xfrm>
            <a:off x="457200" y="1828800"/>
            <a:ext cx="27432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i="1" dirty="0" smtClean="0"/>
              <a:t>Research &amp; Building Portfolio</a:t>
            </a:r>
          </a:p>
          <a:p>
            <a:r>
              <a:rPr lang="en-US" i="1" dirty="0" smtClean="0"/>
              <a:t>Trades must be called into Trade Desk</a:t>
            </a:r>
            <a:endParaRPr lang="en-US" i="1" dirty="0"/>
          </a:p>
        </p:txBody>
      </p:sp>
    </p:spTree>
    <p:extLst>
      <p:ext uri="{BB962C8B-B14F-4D97-AF65-F5344CB8AC3E}">
        <p14:creationId xmlns:p14="http://schemas.microsoft.com/office/powerpoint/2010/main" val="299393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SSG Conference Tech News</a:t>
            </a:r>
            <a:endParaRPr lang="en-US" dirty="0"/>
          </a:p>
        </p:txBody>
      </p:sp>
      <p:sp>
        <p:nvSpPr>
          <p:cNvPr id="3" name="Content Placeholder 2"/>
          <p:cNvSpPr>
            <a:spLocks noGrp="1"/>
          </p:cNvSpPr>
          <p:nvPr>
            <p:ph idx="1"/>
          </p:nvPr>
        </p:nvSpPr>
        <p:spPr/>
        <p:txBody>
          <a:bodyPr>
            <a:normAutofit/>
          </a:bodyPr>
          <a:lstStyle/>
          <a:p>
            <a:pPr lvl="0"/>
            <a:r>
              <a:rPr lang="en-US" i="1" dirty="0" smtClean="0"/>
              <a:t>New Offers From:</a:t>
            </a:r>
          </a:p>
          <a:p>
            <a:pPr lvl="1"/>
            <a:r>
              <a:rPr lang="en-US" sz="3200" i="1" dirty="0" err="1" smtClean="0"/>
              <a:t>Riskalyze</a:t>
            </a:r>
            <a:endParaRPr lang="en-US" sz="3200" i="1" dirty="0" smtClean="0"/>
          </a:p>
          <a:p>
            <a:pPr lvl="1"/>
            <a:r>
              <a:rPr lang="en-US" sz="3200" i="1" dirty="0" err="1" smtClean="0"/>
              <a:t>RightCapital</a:t>
            </a:r>
            <a:endParaRPr lang="en-US" sz="3200" i="1" dirty="0" smtClean="0"/>
          </a:p>
          <a:p>
            <a:pPr lvl="1"/>
            <a:r>
              <a:rPr lang="en-US" sz="3200" i="1" dirty="0" err="1" smtClean="0"/>
              <a:t>Finametrica</a:t>
            </a:r>
            <a:endParaRPr lang="en-US" sz="3200" i="1" dirty="0" smtClean="0"/>
          </a:p>
          <a:p>
            <a:pPr lvl="1"/>
            <a:r>
              <a:rPr lang="en-US" sz="3200" i="1" dirty="0" smtClean="0"/>
              <a:t>Morningstar</a:t>
            </a:r>
            <a:endParaRPr lang="en-US" sz="3200" i="1" dirty="0"/>
          </a:p>
        </p:txBody>
      </p:sp>
      <p:pic>
        <p:nvPicPr>
          <p:cNvPr id="5" name="Picture 2"/>
          <p:cNvPicPr>
            <a:picLocks noChangeAspect="1" noChangeArrowheads="1"/>
          </p:cNvPicPr>
          <p:nvPr/>
        </p:nvPicPr>
        <p:blipFill>
          <a:blip r:embed="rId2" cstate="print"/>
          <a:srcRect/>
          <a:stretch>
            <a:fillRect/>
          </a:stretch>
        </p:blipFill>
        <p:spPr bwMode="auto">
          <a:xfrm>
            <a:off x="0" y="6400800"/>
            <a:ext cx="9144000" cy="466725"/>
          </a:xfrm>
          <a:prstGeom prst="rect">
            <a:avLst/>
          </a:prstGeom>
          <a:noFill/>
          <a:ln w="9525">
            <a:noFill/>
            <a:miter lim="800000"/>
            <a:headEnd/>
            <a:tailEnd/>
          </a:ln>
        </p:spPr>
      </p:pic>
      <p:sp>
        <p:nvSpPr>
          <p:cNvPr id="6" name="TextBox 5"/>
          <p:cNvSpPr txBox="1"/>
          <p:nvPr/>
        </p:nvSpPr>
        <p:spPr>
          <a:xfrm>
            <a:off x="187036" y="6400800"/>
            <a:ext cx="4419600" cy="369332"/>
          </a:xfrm>
          <a:prstGeom prst="rect">
            <a:avLst/>
          </a:prstGeom>
          <a:noFill/>
        </p:spPr>
        <p:txBody>
          <a:bodyPr wrap="square" rtlCol="0">
            <a:spAutoFit/>
          </a:bodyPr>
          <a:lstStyle/>
          <a:p>
            <a:r>
              <a:rPr lang="en-US" dirty="0">
                <a:solidFill>
                  <a:prstClr val="white"/>
                </a:solidFill>
              </a:rPr>
              <a:t>S</a:t>
            </a:r>
            <a:r>
              <a:rPr lang="en-US" sz="1400" dirty="0">
                <a:solidFill>
                  <a:prstClr val="white"/>
                </a:solidFill>
              </a:rPr>
              <a:t>HAREHOLDERS</a:t>
            </a:r>
            <a:r>
              <a:rPr lang="en-US" dirty="0">
                <a:solidFill>
                  <a:prstClr val="white"/>
                </a:solidFill>
              </a:rPr>
              <a:t> S</a:t>
            </a:r>
            <a:r>
              <a:rPr lang="en-US" sz="1200" dirty="0">
                <a:solidFill>
                  <a:prstClr val="white"/>
                </a:solidFill>
              </a:rPr>
              <a:t>ERVICE</a:t>
            </a:r>
            <a:r>
              <a:rPr lang="en-US" dirty="0">
                <a:solidFill>
                  <a:prstClr val="white"/>
                </a:solidFill>
              </a:rPr>
              <a:t> G</a:t>
            </a:r>
            <a:r>
              <a:rPr lang="en-US" sz="1200" dirty="0">
                <a:solidFill>
                  <a:prstClr val="white"/>
                </a:solidFill>
              </a:rPr>
              <a:t>ROUP    </a:t>
            </a:r>
            <a:r>
              <a:rPr lang="en-US" dirty="0">
                <a:solidFill>
                  <a:prstClr val="white"/>
                </a:solidFill>
              </a:rPr>
              <a:t>|</a:t>
            </a:r>
            <a:r>
              <a:rPr lang="en-US" sz="1200" dirty="0">
                <a:solidFill>
                  <a:prstClr val="white"/>
                </a:solidFill>
              </a:rPr>
              <a:t>    Conference   </a:t>
            </a:r>
            <a:r>
              <a:rPr lang="en-US" sz="1200" dirty="0" smtClean="0">
                <a:solidFill>
                  <a:prstClr val="white"/>
                </a:solidFill>
              </a:rPr>
              <a:t>2018</a:t>
            </a:r>
            <a:endParaRPr lang="en-US" sz="1200" dirty="0">
              <a:solidFill>
                <a:prstClr val="white"/>
              </a:solidFill>
            </a:endParaRPr>
          </a:p>
        </p:txBody>
      </p:sp>
    </p:spTree>
    <p:extLst>
      <p:ext uri="{BB962C8B-B14F-4D97-AF65-F5344CB8AC3E}">
        <p14:creationId xmlns:p14="http://schemas.microsoft.com/office/powerpoint/2010/main" val="157691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ADDITIONAL FEATURES</a:t>
            </a:r>
            <a:endParaRPr lang="en-US"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white"/>
              </a:solidFill>
            </a:endParaRPr>
          </a:p>
        </p:txBody>
      </p:sp>
      <p:pic>
        <p:nvPicPr>
          <p:cNvPr id="6" name="Picture 2"/>
          <p:cNvPicPr>
            <a:picLocks noChangeAspect="1" noChangeArrowheads="1"/>
          </p:cNvPicPr>
          <p:nvPr/>
        </p:nvPicPr>
        <p:blipFill>
          <a:blip r:embed="rId2" cstate="print"/>
          <a:srcRect/>
          <a:stretch>
            <a:fillRect/>
          </a:stretch>
        </p:blipFill>
        <p:spPr bwMode="auto">
          <a:xfrm>
            <a:off x="0" y="6400800"/>
            <a:ext cx="9144000" cy="466725"/>
          </a:xfrm>
          <a:prstGeom prst="rect">
            <a:avLst/>
          </a:prstGeom>
          <a:noFill/>
          <a:ln w="9525">
            <a:noFill/>
            <a:miter lim="800000"/>
            <a:headEnd/>
            <a:tailEnd/>
          </a:ln>
        </p:spPr>
      </p:pic>
      <p:sp>
        <p:nvSpPr>
          <p:cNvPr id="7" name="TextBox 6"/>
          <p:cNvSpPr txBox="1"/>
          <p:nvPr/>
        </p:nvSpPr>
        <p:spPr>
          <a:xfrm>
            <a:off x="187036" y="6400800"/>
            <a:ext cx="4419600" cy="369332"/>
          </a:xfrm>
          <a:prstGeom prst="rect">
            <a:avLst/>
          </a:prstGeom>
          <a:noFill/>
        </p:spPr>
        <p:txBody>
          <a:bodyPr wrap="square" rtlCol="0">
            <a:spAutoFit/>
          </a:bodyPr>
          <a:lstStyle/>
          <a:p>
            <a:r>
              <a:rPr lang="en-US" dirty="0">
                <a:solidFill>
                  <a:prstClr val="white"/>
                </a:solidFill>
              </a:rPr>
              <a:t>S</a:t>
            </a:r>
            <a:r>
              <a:rPr lang="en-US" sz="1400" dirty="0">
                <a:solidFill>
                  <a:prstClr val="white"/>
                </a:solidFill>
              </a:rPr>
              <a:t>HAREHOLDERS</a:t>
            </a:r>
            <a:r>
              <a:rPr lang="en-US" dirty="0">
                <a:solidFill>
                  <a:prstClr val="white"/>
                </a:solidFill>
              </a:rPr>
              <a:t> S</a:t>
            </a:r>
            <a:r>
              <a:rPr lang="en-US" sz="1200" dirty="0">
                <a:solidFill>
                  <a:prstClr val="white"/>
                </a:solidFill>
              </a:rPr>
              <a:t>ERVICE</a:t>
            </a:r>
            <a:r>
              <a:rPr lang="en-US" dirty="0">
                <a:solidFill>
                  <a:prstClr val="white"/>
                </a:solidFill>
              </a:rPr>
              <a:t> G</a:t>
            </a:r>
            <a:r>
              <a:rPr lang="en-US" sz="1200" dirty="0">
                <a:solidFill>
                  <a:prstClr val="white"/>
                </a:solidFill>
              </a:rPr>
              <a:t>ROUP    </a:t>
            </a:r>
            <a:r>
              <a:rPr lang="en-US" dirty="0">
                <a:solidFill>
                  <a:prstClr val="white"/>
                </a:solidFill>
              </a:rPr>
              <a:t>|</a:t>
            </a:r>
            <a:r>
              <a:rPr lang="en-US" sz="1200" dirty="0">
                <a:solidFill>
                  <a:prstClr val="white"/>
                </a:solidFill>
              </a:rPr>
              <a:t>    Conference   </a:t>
            </a:r>
            <a:r>
              <a:rPr lang="en-US" sz="1200" dirty="0" smtClean="0">
                <a:solidFill>
                  <a:prstClr val="white"/>
                </a:solidFill>
              </a:rPr>
              <a:t>2018</a:t>
            </a:r>
            <a:endParaRPr lang="en-US" sz="1200" dirty="0">
              <a:solidFill>
                <a:prstClr val="white"/>
              </a:solidFill>
            </a:endParaRPr>
          </a:p>
        </p:txBody>
      </p:sp>
      <p:sp>
        <p:nvSpPr>
          <p:cNvPr id="3" name="Content Placeholder 2"/>
          <p:cNvSpPr>
            <a:spLocks noGrp="1"/>
          </p:cNvSpPr>
          <p:nvPr>
            <p:ph idx="1"/>
          </p:nvPr>
        </p:nvSpPr>
        <p:spPr>
          <a:xfrm>
            <a:off x="457200" y="1600200"/>
            <a:ext cx="8229600" cy="3886199"/>
          </a:xfrm>
        </p:spPr>
        <p:txBody>
          <a:bodyPr>
            <a:normAutofit lnSpcReduction="10000"/>
          </a:bodyPr>
          <a:lstStyle/>
          <a:p>
            <a:r>
              <a:rPr lang="en-US" dirty="0" smtClean="0"/>
              <a:t>Mutual Fund Order Import </a:t>
            </a:r>
          </a:p>
          <a:p>
            <a:r>
              <a:rPr lang="en-US" dirty="0" smtClean="0"/>
              <a:t>Equity/ETF Order Import</a:t>
            </a:r>
          </a:p>
          <a:p>
            <a:r>
              <a:rPr lang="en-US" dirty="0" smtClean="0"/>
              <a:t>Equity Block Trading</a:t>
            </a:r>
          </a:p>
          <a:p>
            <a:r>
              <a:rPr lang="en-US" dirty="0" smtClean="0"/>
              <a:t>Block Trading &amp; Rebalancing</a:t>
            </a:r>
          </a:p>
          <a:p>
            <a:r>
              <a:rPr lang="en-US" dirty="0" smtClean="0"/>
              <a:t>Dividend Reinvestment (Equities &amp; Mutual Funds)</a:t>
            </a:r>
          </a:p>
          <a:p>
            <a:r>
              <a:rPr lang="en-US" dirty="0" smtClean="0"/>
              <a:t>Selling Tax Lots</a:t>
            </a:r>
            <a:endParaRPr lang="en-US" dirty="0"/>
          </a:p>
        </p:txBody>
      </p:sp>
    </p:spTree>
    <p:extLst>
      <p:ext uri="{BB962C8B-B14F-4D97-AF65-F5344CB8AC3E}">
        <p14:creationId xmlns:p14="http://schemas.microsoft.com/office/powerpoint/2010/main" val="146628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IMPORTS</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807" r="-807"/>
          <a:stretch/>
        </p:blipFill>
        <p:spPr>
          <a:xfrm>
            <a:off x="723900" y="1790700"/>
            <a:ext cx="8038050" cy="1714500"/>
          </a:xfrm>
        </p:spPr>
      </p:pic>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white"/>
              </a:solidFill>
            </a:endParaRPr>
          </a:p>
        </p:txBody>
      </p:sp>
      <p:pic>
        <p:nvPicPr>
          <p:cNvPr id="6" name="Picture 2"/>
          <p:cNvPicPr>
            <a:picLocks noChangeAspect="1" noChangeArrowheads="1"/>
          </p:cNvPicPr>
          <p:nvPr/>
        </p:nvPicPr>
        <p:blipFill>
          <a:blip r:embed="rId3" cstate="print"/>
          <a:srcRect/>
          <a:stretch>
            <a:fillRect/>
          </a:stretch>
        </p:blipFill>
        <p:spPr bwMode="auto">
          <a:xfrm>
            <a:off x="0" y="6400800"/>
            <a:ext cx="9144000" cy="466725"/>
          </a:xfrm>
          <a:prstGeom prst="rect">
            <a:avLst/>
          </a:prstGeom>
          <a:noFill/>
          <a:ln w="9525">
            <a:noFill/>
            <a:miter lim="800000"/>
            <a:headEnd/>
            <a:tailEnd/>
          </a:ln>
        </p:spPr>
      </p:pic>
      <p:sp>
        <p:nvSpPr>
          <p:cNvPr id="7" name="TextBox 6"/>
          <p:cNvSpPr txBox="1"/>
          <p:nvPr/>
        </p:nvSpPr>
        <p:spPr>
          <a:xfrm>
            <a:off x="187036" y="6400800"/>
            <a:ext cx="4419600" cy="369332"/>
          </a:xfrm>
          <a:prstGeom prst="rect">
            <a:avLst/>
          </a:prstGeom>
          <a:noFill/>
        </p:spPr>
        <p:txBody>
          <a:bodyPr wrap="square" rtlCol="0">
            <a:spAutoFit/>
          </a:bodyPr>
          <a:lstStyle/>
          <a:p>
            <a:r>
              <a:rPr lang="en-US" dirty="0">
                <a:solidFill>
                  <a:prstClr val="white"/>
                </a:solidFill>
              </a:rPr>
              <a:t>S</a:t>
            </a:r>
            <a:r>
              <a:rPr lang="en-US" sz="1400" dirty="0">
                <a:solidFill>
                  <a:prstClr val="white"/>
                </a:solidFill>
              </a:rPr>
              <a:t>HAREHOLDERS</a:t>
            </a:r>
            <a:r>
              <a:rPr lang="en-US" dirty="0">
                <a:solidFill>
                  <a:prstClr val="white"/>
                </a:solidFill>
              </a:rPr>
              <a:t> S</a:t>
            </a:r>
            <a:r>
              <a:rPr lang="en-US" sz="1200" dirty="0">
                <a:solidFill>
                  <a:prstClr val="white"/>
                </a:solidFill>
              </a:rPr>
              <a:t>ERVICE</a:t>
            </a:r>
            <a:r>
              <a:rPr lang="en-US" dirty="0">
                <a:solidFill>
                  <a:prstClr val="white"/>
                </a:solidFill>
              </a:rPr>
              <a:t> G</a:t>
            </a:r>
            <a:r>
              <a:rPr lang="en-US" sz="1200" dirty="0">
                <a:solidFill>
                  <a:prstClr val="white"/>
                </a:solidFill>
              </a:rPr>
              <a:t>ROUP    </a:t>
            </a:r>
            <a:r>
              <a:rPr lang="en-US" dirty="0">
                <a:solidFill>
                  <a:prstClr val="white"/>
                </a:solidFill>
              </a:rPr>
              <a:t>|</a:t>
            </a:r>
            <a:r>
              <a:rPr lang="en-US" sz="1200" dirty="0">
                <a:solidFill>
                  <a:prstClr val="white"/>
                </a:solidFill>
              </a:rPr>
              <a:t>    Conference   </a:t>
            </a:r>
            <a:r>
              <a:rPr lang="en-US" sz="1200" dirty="0" smtClean="0">
                <a:solidFill>
                  <a:prstClr val="white"/>
                </a:solidFill>
              </a:rPr>
              <a:t>2018</a:t>
            </a:r>
            <a:endParaRPr lang="en-US" sz="1200" dirty="0">
              <a:solidFill>
                <a:prstClr val="white"/>
              </a:solidFill>
            </a:endParaRPr>
          </a:p>
        </p:txBody>
      </p:sp>
      <p:sp>
        <p:nvSpPr>
          <p:cNvPr id="8" name="Content Placeholder 2"/>
          <p:cNvSpPr txBox="1">
            <a:spLocks/>
          </p:cNvSpPr>
          <p:nvPr/>
        </p:nvSpPr>
        <p:spPr>
          <a:xfrm>
            <a:off x="762000" y="1371600"/>
            <a:ext cx="83820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Menu / Trading / Order Trade Entry / </a:t>
            </a:r>
            <a:r>
              <a:rPr lang="en-US" sz="2400" b="1" dirty="0">
                <a:solidFill>
                  <a:srgbClr val="FFFF00"/>
                </a:solidFill>
              </a:rPr>
              <a:t>Equity ETFs Order Import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 y="4190999"/>
            <a:ext cx="8001000" cy="1701731"/>
          </a:xfrm>
          <a:prstGeom prst="rect">
            <a:avLst/>
          </a:prstGeom>
        </p:spPr>
      </p:pic>
      <p:sp>
        <p:nvSpPr>
          <p:cNvPr id="9" name="Content Placeholder 2"/>
          <p:cNvSpPr txBox="1">
            <a:spLocks/>
          </p:cNvSpPr>
          <p:nvPr/>
        </p:nvSpPr>
        <p:spPr>
          <a:xfrm>
            <a:off x="723900" y="3505200"/>
            <a:ext cx="8382000" cy="8382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Menu / Trading / Order Trade Entry / </a:t>
            </a:r>
            <a:r>
              <a:rPr lang="en-US" sz="2400" b="1" dirty="0" smtClean="0">
                <a:solidFill>
                  <a:srgbClr val="FFFF00"/>
                </a:solidFill>
              </a:rPr>
              <a:t>Mutual Fund Order </a:t>
            </a:r>
            <a:r>
              <a:rPr lang="en-US" sz="2400" b="1" dirty="0">
                <a:solidFill>
                  <a:srgbClr val="FFFF00"/>
                </a:solidFill>
              </a:rPr>
              <a:t>Import</a:t>
            </a:r>
          </a:p>
        </p:txBody>
      </p:sp>
    </p:spTree>
    <p:extLst>
      <p:ext uri="{BB962C8B-B14F-4D97-AF65-F5344CB8AC3E}">
        <p14:creationId xmlns:p14="http://schemas.microsoft.com/office/powerpoint/2010/main" val="406054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INTERACTIVE PODS</a:t>
            </a:r>
            <a:endParaRPr lang="en-US" dirty="0"/>
          </a:p>
        </p:txBody>
      </p:sp>
      <p:sp>
        <p:nvSpPr>
          <p:cNvPr id="3" name="Content Placeholder 2"/>
          <p:cNvSpPr>
            <a:spLocks noGrp="1"/>
          </p:cNvSpPr>
          <p:nvPr>
            <p:ph idx="1"/>
          </p:nvPr>
        </p:nvSpPr>
        <p:spPr/>
        <p:txBody>
          <a:bodyPr/>
          <a:lstStyle/>
          <a:p>
            <a:r>
              <a:rPr lang="en-US" dirty="0"/>
              <a:t>Alerts (Alan)</a:t>
            </a:r>
          </a:p>
          <a:p>
            <a:r>
              <a:rPr lang="en-US" dirty="0" smtClean="0"/>
              <a:t>Customization &amp; Cashiering (Velda)</a:t>
            </a:r>
          </a:p>
          <a:p>
            <a:r>
              <a:rPr lang="en-US" dirty="0" smtClean="0"/>
              <a:t>Report Center (Ladonna)</a:t>
            </a:r>
          </a:p>
          <a:p>
            <a:r>
              <a:rPr lang="en-US" dirty="0" smtClean="0"/>
              <a:t>Trading (Tim)</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0" y="6400800"/>
            <a:ext cx="9144000" cy="466725"/>
          </a:xfrm>
          <a:prstGeom prst="rect">
            <a:avLst/>
          </a:prstGeom>
          <a:noFill/>
          <a:ln w="9525">
            <a:noFill/>
            <a:miter lim="800000"/>
            <a:headEnd/>
            <a:tailEnd/>
          </a:ln>
        </p:spPr>
      </p:pic>
      <p:sp>
        <p:nvSpPr>
          <p:cNvPr id="6" name="TextBox 5"/>
          <p:cNvSpPr txBox="1"/>
          <p:nvPr/>
        </p:nvSpPr>
        <p:spPr>
          <a:xfrm>
            <a:off x="187036" y="6400800"/>
            <a:ext cx="4419600" cy="369332"/>
          </a:xfrm>
          <a:prstGeom prst="rect">
            <a:avLst/>
          </a:prstGeom>
          <a:noFill/>
        </p:spPr>
        <p:txBody>
          <a:bodyPr wrap="square" rtlCol="0">
            <a:spAutoFit/>
          </a:bodyPr>
          <a:lstStyle/>
          <a:p>
            <a:r>
              <a:rPr lang="en-US" dirty="0">
                <a:solidFill>
                  <a:prstClr val="white"/>
                </a:solidFill>
              </a:rPr>
              <a:t>S</a:t>
            </a:r>
            <a:r>
              <a:rPr lang="en-US" sz="1400" dirty="0">
                <a:solidFill>
                  <a:prstClr val="white"/>
                </a:solidFill>
              </a:rPr>
              <a:t>HAREHOLDERS</a:t>
            </a:r>
            <a:r>
              <a:rPr lang="en-US" dirty="0">
                <a:solidFill>
                  <a:prstClr val="white"/>
                </a:solidFill>
              </a:rPr>
              <a:t> S</a:t>
            </a:r>
            <a:r>
              <a:rPr lang="en-US" sz="1200" dirty="0">
                <a:solidFill>
                  <a:prstClr val="white"/>
                </a:solidFill>
              </a:rPr>
              <a:t>ERVICE</a:t>
            </a:r>
            <a:r>
              <a:rPr lang="en-US" dirty="0">
                <a:solidFill>
                  <a:prstClr val="white"/>
                </a:solidFill>
              </a:rPr>
              <a:t> G</a:t>
            </a:r>
            <a:r>
              <a:rPr lang="en-US" sz="1200" dirty="0">
                <a:solidFill>
                  <a:prstClr val="white"/>
                </a:solidFill>
              </a:rPr>
              <a:t>ROUP    </a:t>
            </a:r>
            <a:r>
              <a:rPr lang="en-US" dirty="0">
                <a:solidFill>
                  <a:prstClr val="white"/>
                </a:solidFill>
              </a:rPr>
              <a:t>|</a:t>
            </a:r>
            <a:r>
              <a:rPr lang="en-US" sz="1200" dirty="0">
                <a:solidFill>
                  <a:prstClr val="white"/>
                </a:solidFill>
              </a:rPr>
              <a:t>    Conference   </a:t>
            </a:r>
            <a:r>
              <a:rPr lang="en-US" sz="1200" dirty="0" smtClean="0">
                <a:solidFill>
                  <a:prstClr val="white"/>
                </a:solidFill>
              </a:rPr>
              <a:t>2018</a:t>
            </a:r>
            <a:endParaRPr lang="en-US" sz="1200" dirty="0">
              <a:solidFill>
                <a:prstClr val="white"/>
              </a:solidFill>
            </a:endParaRPr>
          </a:p>
        </p:txBody>
      </p:sp>
      <p:sp>
        <p:nvSpPr>
          <p:cNvPr id="7" name="Title 1"/>
          <p:cNvSpPr txBox="1">
            <a:spLocks/>
          </p:cNvSpPr>
          <p:nvPr/>
        </p:nvSpPr>
        <p:spPr>
          <a:xfrm>
            <a:off x="634851" y="4267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Come Up to Learn More!</a:t>
            </a:r>
            <a:endParaRPr lang="en-US" b="1" dirty="0"/>
          </a:p>
        </p:txBody>
      </p:sp>
    </p:spTree>
    <p:extLst>
      <p:ext uri="{BB962C8B-B14F-4D97-AF65-F5344CB8AC3E}">
        <p14:creationId xmlns:p14="http://schemas.microsoft.com/office/powerpoint/2010/main" val="390790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26" presetClass="entr" presetSubtype="0" fill="hold" grpId="0" nodeType="withEffect">
                                  <p:stCondLst>
                                    <p:cond delay="100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80">
                                          <p:stCondLst>
                                            <p:cond delay="0"/>
                                          </p:stCondLst>
                                        </p:cTn>
                                        <p:tgtEl>
                                          <p:spTgt spid="7"/>
                                        </p:tgtEl>
                                      </p:cBhvr>
                                    </p:animEffect>
                                    <p:anim calcmode="lin" valueType="num">
                                      <p:cBhvr>
                                        <p:cTn id="2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3" dur="26">
                                          <p:stCondLst>
                                            <p:cond delay="650"/>
                                          </p:stCondLst>
                                        </p:cTn>
                                        <p:tgtEl>
                                          <p:spTgt spid="7"/>
                                        </p:tgtEl>
                                      </p:cBhvr>
                                      <p:to x="100000" y="60000"/>
                                    </p:animScale>
                                    <p:animScale>
                                      <p:cBhvr>
                                        <p:cTn id="34" dur="166" decel="50000">
                                          <p:stCondLst>
                                            <p:cond delay="676"/>
                                          </p:stCondLst>
                                        </p:cTn>
                                        <p:tgtEl>
                                          <p:spTgt spid="7"/>
                                        </p:tgtEl>
                                      </p:cBhvr>
                                      <p:to x="100000" y="100000"/>
                                    </p:animScale>
                                    <p:animScale>
                                      <p:cBhvr>
                                        <p:cTn id="35" dur="26">
                                          <p:stCondLst>
                                            <p:cond delay="1312"/>
                                          </p:stCondLst>
                                        </p:cTn>
                                        <p:tgtEl>
                                          <p:spTgt spid="7"/>
                                        </p:tgtEl>
                                      </p:cBhvr>
                                      <p:to x="100000" y="80000"/>
                                    </p:animScale>
                                    <p:animScale>
                                      <p:cBhvr>
                                        <p:cTn id="36" dur="166" decel="50000">
                                          <p:stCondLst>
                                            <p:cond delay="1338"/>
                                          </p:stCondLst>
                                        </p:cTn>
                                        <p:tgtEl>
                                          <p:spTgt spid="7"/>
                                        </p:tgtEl>
                                      </p:cBhvr>
                                      <p:to x="100000" y="100000"/>
                                    </p:animScale>
                                    <p:animScale>
                                      <p:cBhvr>
                                        <p:cTn id="37" dur="26">
                                          <p:stCondLst>
                                            <p:cond delay="1642"/>
                                          </p:stCondLst>
                                        </p:cTn>
                                        <p:tgtEl>
                                          <p:spTgt spid="7"/>
                                        </p:tgtEl>
                                      </p:cBhvr>
                                      <p:to x="100000" y="90000"/>
                                    </p:animScale>
                                    <p:animScale>
                                      <p:cBhvr>
                                        <p:cTn id="38" dur="166" decel="50000">
                                          <p:stCondLst>
                                            <p:cond delay="1668"/>
                                          </p:stCondLst>
                                        </p:cTn>
                                        <p:tgtEl>
                                          <p:spTgt spid="7"/>
                                        </p:tgtEl>
                                      </p:cBhvr>
                                      <p:to x="100000" y="100000"/>
                                    </p:animScale>
                                    <p:animScale>
                                      <p:cBhvr>
                                        <p:cTn id="39" dur="26">
                                          <p:stCondLst>
                                            <p:cond delay="1808"/>
                                          </p:stCondLst>
                                        </p:cTn>
                                        <p:tgtEl>
                                          <p:spTgt spid="7"/>
                                        </p:tgtEl>
                                      </p:cBhvr>
                                      <p:to x="100000" y="95000"/>
                                    </p:animScale>
                                    <p:animScale>
                                      <p:cBhvr>
                                        <p:cTn id="4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SSG Conference Tech Opportunities</a:t>
            </a:r>
            <a:endParaRPr lang="en-US" dirty="0"/>
          </a:p>
        </p:txBody>
      </p:sp>
      <p:sp>
        <p:nvSpPr>
          <p:cNvPr id="3" name="Content Placeholder 2"/>
          <p:cNvSpPr>
            <a:spLocks noGrp="1"/>
          </p:cNvSpPr>
          <p:nvPr>
            <p:ph idx="1"/>
          </p:nvPr>
        </p:nvSpPr>
        <p:spPr/>
        <p:txBody>
          <a:bodyPr>
            <a:normAutofit/>
          </a:bodyPr>
          <a:lstStyle/>
          <a:p>
            <a:pPr lvl="0"/>
            <a:r>
              <a:rPr lang="en-US" i="1" dirty="0" smtClean="0"/>
              <a:t>Demo Sessions</a:t>
            </a:r>
          </a:p>
          <a:p>
            <a:pPr lvl="1"/>
            <a:r>
              <a:rPr lang="en-US" i="1" dirty="0" smtClean="0"/>
              <a:t>During Receptions Throughout Conference</a:t>
            </a:r>
          </a:p>
          <a:p>
            <a:pPr marL="457200" lvl="1" indent="0">
              <a:buNone/>
            </a:pPr>
            <a:endParaRPr lang="en-US" i="1" dirty="0" smtClean="0"/>
          </a:p>
          <a:p>
            <a:pPr lvl="0"/>
            <a:r>
              <a:rPr lang="en-US" i="1" dirty="0" smtClean="0"/>
              <a:t>Technology Talks</a:t>
            </a:r>
            <a:endParaRPr lang="en-US" i="1" dirty="0"/>
          </a:p>
          <a:p>
            <a:pPr lvl="1"/>
            <a:r>
              <a:rPr lang="en-US" i="1" dirty="0" smtClean="0"/>
              <a:t>Friday Afternoon at 4:15 pm</a:t>
            </a:r>
          </a:p>
          <a:p>
            <a:pPr lvl="1"/>
            <a:r>
              <a:rPr lang="en-US" i="1" dirty="0" smtClean="0"/>
              <a:t>Quick Overview of Each Tech Solution</a:t>
            </a:r>
            <a:endParaRPr lang="en-US" i="1" dirty="0"/>
          </a:p>
        </p:txBody>
      </p:sp>
      <p:pic>
        <p:nvPicPr>
          <p:cNvPr id="5" name="Picture 2"/>
          <p:cNvPicPr>
            <a:picLocks noChangeAspect="1" noChangeArrowheads="1"/>
          </p:cNvPicPr>
          <p:nvPr/>
        </p:nvPicPr>
        <p:blipFill>
          <a:blip r:embed="rId2" cstate="print"/>
          <a:srcRect/>
          <a:stretch>
            <a:fillRect/>
          </a:stretch>
        </p:blipFill>
        <p:spPr bwMode="auto">
          <a:xfrm>
            <a:off x="0" y="6400800"/>
            <a:ext cx="9144000" cy="466725"/>
          </a:xfrm>
          <a:prstGeom prst="rect">
            <a:avLst/>
          </a:prstGeom>
          <a:noFill/>
          <a:ln w="9525">
            <a:noFill/>
            <a:miter lim="800000"/>
            <a:headEnd/>
            <a:tailEnd/>
          </a:ln>
        </p:spPr>
      </p:pic>
      <p:sp>
        <p:nvSpPr>
          <p:cNvPr id="6" name="TextBox 5"/>
          <p:cNvSpPr txBox="1"/>
          <p:nvPr/>
        </p:nvSpPr>
        <p:spPr>
          <a:xfrm>
            <a:off x="187036" y="6400800"/>
            <a:ext cx="4419600" cy="369332"/>
          </a:xfrm>
          <a:prstGeom prst="rect">
            <a:avLst/>
          </a:prstGeom>
          <a:noFill/>
        </p:spPr>
        <p:txBody>
          <a:bodyPr wrap="square" rtlCol="0">
            <a:spAutoFit/>
          </a:bodyPr>
          <a:lstStyle/>
          <a:p>
            <a:r>
              <a:rPr lang="en-US" dirty="0">
                <a:solidFill>
                  <a:prstClr val="white"/>
                </a:solidFill>
              </a:rPr>
              <a:t>S</a:t>
            </a:r>
            <a:r>
              <a:rPr lang="en-US" sz="1400" dirty="0">
                <a:solidFill>
                  <a:prstClr val="white"/>
                </a:solidFill>
              </a:rPr>
              <a:t>HAREHOLDERS</a:t>
            </a:r>
            <a:r>
              <a:rPr lang="en-US" dirty="0">
                <a:solidFill>
                  <a:prstClr val="white"/>
                </a:solidFill>
              </a:rPr>
              <a:t> S</a:t>
            </a:r>
            <a:r>
              <a:rPr lang="en-US" sz="1200" dirty="0">
                <a:solidFill>
                  <a:prstClr val="white"/>
                </a:solidFill>
              </a:rPr>
              <a:t>ERVICE</a:t>
            </a:r>
            <a:r>
              <a:rPr lang="en-US" dirty="0">
                <a:solidFill>
                  <a:prstClr val="white"/>
                </a:solidFill>
              </a:rPr>
              <a:t> G</a:t>
            </a:r>
            <a:r>
              <a:rPr lang="en-US" sz="1200" dirty="0">
                <a:solidFill>
                  <a:prstClr val="white"/>
                </a:solidFill>
              </a:rPr>
              <a:t>ROUP    </a:t>
            </a:r>
            <a:r>
              <a:rPr lang="en-US" dirty="0">
                <a:solidFill>
                  <a:prstClr val="white"/>
                </a:solidFill>
              </a:rPr>
              <a:t>|</a:t>
            </a:r>
            <a:r>
              <a:rPr lang="en-US" sz="1200" dirty="0">
                <a:solidFill>
                  <a:prstClr val="white"/>
                </a:solidFill>
              </a:rPr>
              <a:t>    Conference   </a:t>
            </a:r>
            <a:r>
              <a:rPr lang="en-US" sz="1200" dirty="0" smtClean="0">
                <a:solidFill>
                  <a:prstClr val="white"/>
                </a:solidFill>
              </a:rPr>
              <a:t>2018</a:t>
            </a:r>
            <a:endParaRPr lang="en-US" sz="1200" dirty="0">
              <a:solidFill>
                <a:prstClr val="white"/>
              </a:solidFill>
            </a:endParaRPr>
          </a:p>
        </p:txBody>
      </p:sp>
    </p:spTree>
    <p:extLst>
      <p:ext uri="{BB962C8B-B14F-4D97-AF65-F5344CB8AC3E}">
        <p14:creationId xmlns:p14="http://schemas.microsoft.com/office/powerpoint/2010/main" val="183410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normAutofit/>
          </a:bodyPr>
          <a:lstStyle/>
          <a:p>
            <a:r>
              <a:rPr lang="en-US" dirty="0" smtClean="0"/>
              <a:t>Netx360 Workshop</a:t>
            </a:r>
            <a:endParaRPr lang="en-US" dirty="0"/>
          </a:p>
        </p:txBody>
      </p:sp>
      <p:sp>
        <p:nvSpPr>
          <p:cNvPr id="3" name="Content Placeholder 2"/>
          <p:cNvSpPr>
            <a:spLocks noGrp="1"/>
          </p:cNvSpPr>
          <p:nvPr>
            <p:ph type="subTitle" idx="1"/>
          </p:nvPr>
        </p:nvSpPr>
        <p:spPr>
          <a:xfrm>
            <a:off x="1371600" y="4724400"/>
            <a:ext cx="6400800" cy="762000"/>
          </a:xfrm>
        </p:spPr>
        <p:txBody>
          <a:bodyPr/>
          <a:lstStyle/>
          <a:p>
            <a:r>
              <a:rPr lang="en-US" i="1" dirty="0" smtClean="0"/>
              <a:t>April 19, 2018</a:t>
            </a:r>
            <a:endParaRPr lang="en-US" i="1"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white"/>
              </a:solidFill>
            </a:endParaRPr>
          </a:p>
        </p:txBody>
      </p:sp>
      <p:pic>
        <p:nvPicPr>
          <p:cNvPr id="6" name="Picture 2"/>
          <p:cNvPicPr>
            <a:picLocks noChangeAspect="1" noChangeArrowheads="1"/>
          </p:cNvPicPr>
          <p:nvPr/>
        </p:nvPicPr>
        <p:blipFill>
          <a:blip r:embed="rId2" cstate="print"/>
          <a:srcRect/>
          <a:stretch>
            <a:fillRect/>
          </a:stretch>
        </p:blipFill>
        <p:spPr bwMode="auto">
          <a:xfrm rot="10800000">
            <a:off x="0" y="-9526"/>
            <a:ext cx="9144000" cy="466725"/>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a:stretch>
            <a:fillRect/>
          </a:stretch>
        </p:blipFill>
        <p:spPr bwMode="auto">
          <a:xfrm>
            <a:off x="0" y="6400800"/>
            <a:ext cx="9144000" cy="466725"/>
          </a:xfrm>
          <a:prstGeom prst="rect">
            <a:avLst/>
          </a:prstGeom>
          <a:noFill/>
          <a:ln w="9525">
            <a:noFill/>
            <a:miter lim="800000"/>
            <a:headEnd/>
            <a:tailEnd/>
          </a:ln>
        </p:spPr>
      </p:pic>
      <p:sp>
        <p:nvSpPr>
          <p:cNvPr id="8" name="TextBox 7"/>
          <p:cNvSpPr txBox="1"/>
          <p:nvPr/>
        </p:nvSpPr>
        <p:spPr>
          <a:xfrm>
            <a:off x="187036" y="6400800"/>
            <a:ext cx="4419600" cy="369332"/>
          </a:xfrm>
          <a:prstGeom prst="rect">
            <a:avLst/>
          </a:prstGeom>
          <a:noFill/>
        </p:spPr>
        <p:txBody>
          <a:bodyPr wrap="square" rtlCol="0">
            <a:spAutoFit/>
          </a:bodyPr>
          <a:lstStyle/>
          <a:p>
            <a:r>
              <a:rPr lang="en-US" dirty="0">
                <a:solidFill>
                  <a:prstClr val="white"/>
                </a:solidFill>
              </a:rPr>
              <a:t>S</a:t>
            </a:r>
            <a:r>
              <a:rPr lang="en-US" sz="1400" dirty="0">
                <a:solidFill>
                  <a:prstClr val="white"/>
                </a:solidFill>
              </a:rPr>
              <a:t>HAREHOLDERS</a:t>
            </a:r>
            <a:r>
              <a:rPr lang="en-US" dirty="0">
                <a:solidFill>
                  <a:prstClr val="white"/>
                </a:solidFill>
              </a:rPr>
              <a:t> S</a:t>
            </a:r>
            <a:r>
              <a:rPr lang="en-US" sz="1200" dirty="0">
                <a:solidFill>
                  <a:prstClr val="white"/>
                </a:solidFill>
              </a:rPr>
              <a:t>ERVICE</a:t>
            </a:r>
            <a:r>
              <a:rPr lang="en-US" dirty="0">
                <a:solidFill>
                  <a:prstClr val="white"/>
                </a:solidFill>
              </a:rPr>
              <a:t> G</a:t>
            </a:r>
            <a:r>
              <a:rPr lang="en-US" sz="1200" dirty="0">
                <a:solidFill>
                  <a:prstClr val="white"/>
                </a:solidFill>
              </a:rPr>
              <a:t>ROUP    </a:t>
            </a:r>
            <a:r>
              <a:rPr lang="en-US" dirty="0">
                <a:solidFill>
                  <a:prstClr val="white"/>
                </a:solidFill>
              </a:rPr>
              <a:t>|</a:t>
            </a:r>
            <a:r>
              <a:rPr lang="en-US" sz="1200" dirty="0">
                <a:solidFill>
                  <a:prstClr val="white"/>
                </a:solidFill>
              </a:rPr>
              <a:t>    Conference   </a:t>
            </a:r>
            <a:r>
              <a:rPr lang="en-US" sz="1200" dirty="0" smtClean="0">
                <a:solidFill>
                  <a:prstClr val="white"/>
                </a:solidFill>
              </a:rPr>
              <a:t>2018</a:t>
            </a:r>
            <a:endParaRPr lang="en-US" sz="1200" dirty="0">
              <a:solidFill>
                <a:prstClr val="white"/>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464955"/>
            <a:ext cx="3020786" cy="1600200"/>
          </a:xfrm>
          <a:prstGeom prst="rect">
            <a:avLst/>
          </a:prstGeom>
        </p:spPr>
      </p:pic>
    </p:spTree>
    <p:extLst>
      <p:ext uri="{BB962C8B-B14F-4D97-AF65-F5344CB8AC3E}">
        <p14:creationId xmlns:p14="http://schemas.microsoft.com/office/powerpoint/2010/main" val="258858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Alerts</a:t>
            </a:r>
          </a:p>
          <a:p>
            <a:r>
              <a:rPr lang="en-US" dirty="0" smtClean="0"/>
              <a:t>Customization &amp; Cashiering </a:t>
            </a:r>
          </a:p>
          <a:p>
            <a:r>
              <a:rPr lang="en-US" dirty="0" smtClean="0"/>
              <a:t>Report Center </a:t>
            </a:r>
          </a:p>
          <a:p>
            <a:r>
              <a:rPr lang="en-US" dirty="0" smtClean="0"/>
              <a:t>Trading </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0" y="6400800"/>
            <a:ext cx="9144000" cy="466725"/>
          </a:xfrm>
          <a:prstGeom prst="rect">
            <a:avLst/>
          </a:prstGeom>
          <a:noFill/>
          <a:ln w="9525">
            <a:noFill/>
            <a:miter lim="800000"/>
            <a:headEnd/>
            <a:tailEnd/>
          </a:ln>
        </p:spPr>
      </p:pic>
      <p:sp>
        <p:nvSpPr>
          <p:cNvPr id="6" name="TextBox 5"/>
          <p:cNvSpPr txBox="1"/>
          <p:nvPr/>
        </p:nvSpPr>
        <p:spPr>
          <a:xfrm>
            <a:off x="187036" y="6400800"/>
            <a:ext cx="4419600" cy="369332"/>
          </a:xfrm>
          <a:prstGeom prst="rect">
            <a:avLst/>
          </a:prstGeom>
          <a:noFill/>
        </p:spPr>
        <p:txBody>
          <a:bodyPr wrap="square" rtlCol="0">
            <a:spAutoFit/>
          </a:bodyPr>
          <a:lstStyle/>
          <a:p>
            <a:r>
              <a:rPr lang="en-US" dirty="0">
                <a:solidFill>
                  <a:prstClr val="white"/>
                </a:solidFill>
              </a:rPr>
              <a:t>S</a:t>
            </a:r>
            <a:r>
              <a:rPr lang="en-US" sz="1400" dirty="0">
                <a:solidFill>
                  <a:prstClr val="white"/>
                </a:solidFill>
              </a:rPr>
              <a:t>HAREHOLDERS</a:t>
            </a:r>
            <a:r>
              <a:rPr lang="en-US" dirty="0">
                <a:solidFill>
                  <a:prstClr val="white"/>
                </a:solidFill>
              </a:rPr>
              <a:t> S</a:t>
            </a:r>
            <a:r>
              <a:rPr lang="en-US" sz="1200" dirty="0">
                <a:solidFill>
                  <a:prstClr val="white"/>
                </a:solidFill>
              </a:rPr>
              <a:t>ERVICE</a:t>
            </a:r>
            <a:r>
              <a:rPr lang="en-US" dirty="0">
                <a:solidFill>
                  <a:prstClr val="white"/>
                </a:solidFill>
              </a:rPr>
              <a:t> G</a:t>
            </a:r>
            <a:r>
              <a:rPr lang="en-US" sz="1200" dirty="0">
                <a:solidFill>
                  <a:prstClr val="white"/>
                </a:solidFill>
              </a:rPr>
              <a:t>ROUP    </a:t>
            </a:r>
            <a:r>
              <a:rPr lang="en-US" dirty="0">
                <a:solidFill>
                  <a:prstClr val="white"/>
                </a:solidFill>
              </a:rPr>
              <a:t>|</a:t>
            </a:r>
            <a:r>
              <a:rPr lang="en-US" sz="1200" dirty="0">
                <a:solidFill>
                  <a:prstClr val="white"/>
                </a:solidFill>
              </a:rPr>
              <a:t>    Conference   </a:t>
            </a:r>
            <a:r>
              <a:rPr lang="en-US" sz="1200" dirty="0" smtClean="0">
                <a:solidFill>
                  <a:prstClr val="white"/>
                </a:solidFill>
              </a:rPr>
              <a:t>2018</a:t>
            </a:r>
            <a:endParaRPr lang="en-US" sz="1200" dirty="0">
              <a:solidFill>
                <a:prstClr val="white"/>
              </a:solidFill>
            </a:endParaRPr>
          </a:p>
        </p:txBody>
      </p:sp>
    </p:spTree>
    <p:extLst>
      <p:ext uri="{BB962C8B-B14F-4D97-AF65-F5344CB8AC3E}">
        <p14:creationId xmlns:p14="http://schemas.microsoft.com/office/powerpoint/2010/main" val="417395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ALERTS</a:t>
            </a:r>
            <a:endParaRPr lang="en-US" dirty="0"/>
          </a:p>
        </p:txBody>
      </p:sp>
      <p:sp>
        <p:nvSpPr>
          <p:cNvPr id="3" name="Content Placeholder 2"/>
          <p:cNvSpPr>
            <a:spLocks noGrp="1"/>
          </p:cNvSpPr>
          <p:nvPr>
            <p:ph idx="1"/>
          </p:nvPr>
        </p:nvSpPr>
        <p:spPr/>
        <p:txBody>
          <a:bodyPr>
            <a:normAutofit/>
          </a:bodyPr>
          <a:lstStyle/>
          <a:p>
            <a:pPr lvl="0"/>
            <a:r>
              <a:rPr lang="en-US" i="1" dirty="0"/>
              <a:t>NETX360 </a:t>
            </a:r>
            <a:r>
              <a:rPr lang="en-US" i="1" dirty="0" smtClean="0"/>
              <a:t>can send Text or E-mail notifications when account or market activity occurs </a:t>
            </a:r>
          </a:p>
          <a:p>
            <a:pPr lvl="0"/>
            <a:r>
              <a:rPr lang="en-US" i="1" dirty="0" smtClean="0"/>
              <a:t>Alerts are set up using a 4 step Alert Wizard </a:t>
            </a:r>
          </a:p>
          <a:p>
            <a:pPr lvl="0"/>
            <a:r>
              <a:rPr lang="en-US" i="1" dirty="0" smtClean="0"/>
              <a:t>Types of Alerts and Notification Methods are highly customizable </a:t>
            </a:r>
          </a:p>
          <a:p>
            <a:pPr lvl="0"/>
            <a:r>
              <a:rPr lang="en-US" i="1" dirty="0" smtClean="0"/>
              <a:t>Advisors can set up alerts for themselves only or include team members</a:t>
            </a:r>
            <a:endParaRPr lang="en-US" i="1" dirty="0"/>
          </a:p>
        </p:txBody>
      </p:sp>
      <p:pic>
        <p:nvPicPr>
          <p:cNvPr id="5" name="Picture 2"/>
          <p:cNvPicPr>
            <a:picLocks noChangeAspect="1" noChangeArrowheads="1"/>
          </p:cNvPicPr>
          <p:nvPr/>
        </p:nvPicPr>
        <p:blipFill>
          <a:blip r:embed="rId2" cstate="print"/>
          <a:srcRect/>
          <a:stretch>
            <a:fillRect/>
          </a:stretch>
        </p:blipFill>
        <p:spPr bwMode="auto">
          <a:xfrm>
            <a:off x="0" y="6400800"/>
            <a:ext cx="9144000" cy="466725"/>
          </a:xfrm>
          <a:prstGeom prst="rect">
            <a:avLst/>
          </a:prstGeom>
          <a:noFill/>
          <a:ln w="9525">
            <a:noFill/>
            <a:miter lim="800000"/>
            <a:headEnd/>
            <a:tailEnd/>
          </a:ln>
        </p:spPr>
      </p:pic>
      <p:sp>
        <p:nvSpPr>
          <p:cNvPr id="6" name="TextBox 5"/>
          <p:cNvSpPr txBox="1"/>
          <p:nvPr/>
        </p:nvSpPr>
        <p:spPr>
          <a:xfrm>
            <a:off x="187036" y="6400800"/>
            <a:ext cx="4419600" cy="369332"/>
          </a:xfrm>
          <a:prstGeom prst="rect">
            <a:avLst/>
          </a:prstGeom>
          <a:noFill/>
        </p:spPr>
        <p:txBody>
          <a:bodyPr wrap="square" rtlCol="0">
            <a:spAutoFit/>
          </a:bodyPr>
          <a:lstStyle/>
          <a:p>
            <a:r>
              <a:rPr lang="en-US" dirty="0">
                <a:solidFill>
                  <a:prstClr val="white"/>
                </a:solidFill>
              </a:rPr>
              <a:t>S</a:t>
            </a:r>
            <a:r>
              <a:rPr lang="en-US" sz="1400" dirty="0">
                <a:solidFill>
                  <a:prstClr val="white"/>
                </a:solidFill>
              </a:rPr>
              <a:t>HAREHOLDERS</a:t>
            </a:r>
            <a:r>
              <a:rPr lang="en-US" dirty="0">
                <a:solidFill>
                  <a:prstClr val="white"/>
                </a:solidFill>
              </a:rPr>
              <a:t> S</a:t>
            </a:r>
            <a:r>
              <a:rPr lang="en-US" sz="1200" dirty="0">
                <a:solidFill>
                  <a:prstClr val="white"/>
                </a:solidFill>
              </a:rPr>
              <a:t>ERVICE</a:t>
            </a:r>
            <a:r>
              <a:rPr lang="en-US" dirty="0">
                <a:solidFill>
                  <a:prstClr val="white"/>
                </a:solidFill>
              </a:rPr>
              <a:t> G</a:t>
            </a:r>
            <a:r>
              <a:rPr lang="en-US" sz="1200" dirty="0">
                <a:solidFill>
                  <a:prstClr val="white"/>
                </a:solidFill>
              </a:rPr>
              <a:t>ROUP    </a:t>
            </a:r>
            <a:r>
              <a:rPr lang="en-US" dirty="0">
                <a:solidFill>
                  <a:prstClr val="white"/>
                </a:solidFill>
              </a:rPr>
              <a:t>|</a:t>
            </a:r>
            <a:r>
              <a:rPr lang="en-US" sz="1200" dirty="0">
                <a:solidFill>
                  <a:prstClr val="white"/>
                </a:solidFill>
              </a:rPr>
              <a:t>    Conference   </a:t>
            </a:r>
            <a:r>
              <a:rPr lang="en-US" sz="1200" dirty="0" smtClean="0">
                <a:solidFill>
                  <a:prstClr val="white"/>
                </a:solidFill>
              </a:rPr>
              <a:t>2018</a:t>
            </a:r>
            <a:endParaRPr lang="en-US" sz="1200" dirty="0">
              <a:solidFill>
                <a:prstClr val="white"/>
              </a:solidFill>
            </a:endParaRPr>
          </a:p>
        </p:txBody>
      </p:sp>
    </p:spTree>
    <p:extLst>
      <p:ext uri="{BB962C8B-B14F-4D97-AF65-F5344CB8AC3E}">
        <p14:creationId xmlns:p14="http://schemas.microsoft.com/office/powerpoint/2010/main" val="121721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ALERTS WIZARD</a:t>
            </a:r>
            <a:endParaRPr lang="en-US"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white"/>
              </a:solidFill>
            </a:endParaRPr>
          </a:p>
        </p:txBody>
      </p:sp>
      <p:pic>
        <p:nvPicPr>
          <p:cNvPr id="7" name="Picture 2"/>
          <p:cNvPicPr>
            <a:picLocks noChangeAspect="1" noChangeArrowheads="1"/>
          </p:cNvPicPr>
          <p:nvPr/>
        </p:nvPicPr>
        <p:blipFill>
          <a:blip r:embed="rId3" cstate="print"/>
          <a:srcRect/>
          <a:stretch>
            <a:fillRect/>
          </a:stretch>
        </p:blipFill>
        <p:spPr bwMode="auto">
          <a:xfrm>
            <a:off x="0" y="6400800"/>
            <a:ext cx="9144000" cy="466725"/>
          </a:xfrm>
          <a:prstGeom prst="rect">
            <a:avLst/>
          </a:prstGeom>
          <a:noFill/>
          <a:ln w="9525">
            <a:noFill/>
            <a:miter lim="800000"/>
            <a:headEnd/>
            <a:tailEnd/>
          </a:ln>
        </p:spPr>
      </p:pic>
      <p:sp>
        <p:nvSpPr>
          <p:cNvPr id="8" name="TextBox 7"/>
          <p:cNvSpPr txBox="1"/>
          <p:nvPr/>
        </p:nvSpPr>
        <p:spPr>
          <a:xfrm>
            <a:off x="187036" y="6400800"/>
            <a:ext cx="4419600" cy="369332"/>
          </a:xfrm>
          <a:prstGeom prst="rect">
            <a:avLst/>
          </a:prstGeom>
          <a:noFill/>
        </p:spPr>
        <p:txBody>
          <a:bodyPr wrap="square" rtlCol="0">
            <a:spAutoFit/>
          </a:bodyPr>
          <a:lstStyle/>
          <a:p>
            <a:r>
              <a:rPr lang="en-US" dirty="0">
                <a:solidFill>
                  <a:prstClr val="white"/>
                </a:solidFill>
              </a:rPr>
              <a:t>S</a:t>
            </a:r>
            <a:r>
              <a:rPr lang="en-US" sz="1400" dirty="0">
                <a:solidFill>
                  <a:prstClr val="white"/>
                </a:solidFill>
              </a:rPr>
              <a:t>HAREHOLDERS</a:t>
            </a:r>
            <a:r>
              <a:rPr lang="en-US" dirty="0">
                <a:solidFill>
                  <a:prstClr val="white"/>
                </a:solidFill>
              </a:rPr>
              <a:t> S</a:t>
            </a:r>
            <a:r>
              <a:rPr lang="en-US" sz="1200" dirty="0">
                <a:solidFill>
                  <a:prstClr val="white"/>
                </a:solidFill>
              </a:rPr>
              <a:t>ERVICE</a:t>
            </a:r>
            <a:r>
              <a:rPr lang="en-US" dirty="0">
                <a:solidFill>
                  <a:prstClr val="white"/>
                </a:solidFill>
              </a:rPr>
              <a:t> G</a:t>
            </a:r>
            <a:r>
              <a:rPr lang="en-US" sz="1200" dirty="0">
                <a:solidFill>
                  <a:prstClr val="white"/>
                </a:solidFill>
              </a:rPr>
              <a:t>ROUP    </a:t>
            </a:r>
            <a:r>
              <a:rPr lang="en-US" dirty="0">
                <a:solidFill>
                  <a:prstClr val="white"/>
                </a:solidFill>
              </a:rPr>
              <a:t>|</a:t>
            </a:r>
            <a:r>
              <a:rPr lang="en-US" sz="1200" dirty="0">
                <a:solidFill>
                  <a:prstClr val="white"/>
                </a:solidFill>
              </a:rPr>
              <a:t>    Conference   </a:t>
            </a:r>
            <a:r>
              <a:rPr lang="en-US" sz="1200" dirty="0" smtClean="0">
                <a:solidFill>
                  <a:prstClr val="white"/>
                </a:solidFill>
              </a:rPr>
              <a:t>2018</a:t>
            </a:r>
            <a:endParaRPr lang="en-US" sz="1200" dirty="0">
              <a:solidFill>
                <a:prstClr val="white"/>
              </a:solidFill>
            </a:endParaRPr>
          </a:p>
        </p:txBody>
      </p:sp>
      <p:pic>
        <p:nvPicPr>
          <p:cNvPr id="5" name="Content Placeholder 4"/>
          <p:cNvPicPr>
            <a:picLocks noGrp="1" noChangeAspect="1"/>
          </p:cNvPicPr>
          <p:nvPr>
            <p:ph idx="1"/>
          </p:nvPr>
        </p:nvPicPr>
        <p:blipFill rotWithShape="1">
          <a:blip r:embed="rId4">
            <a:extLst>
              <a:ext uri="{28A0092B-C50C-407E-A947-70E740481C1C}">
                <a14:useLocalDpi xmlns:a14="http://schemas.microsoft.com/office/drawing/2010/main" val="0"/>
              </a:ext>
            </a:extLst>
          </a:blip>
          <a:srcRect l="14589" t="6107" r="14578" b="9542"/>
          <a:stretch/>
        </p:blipFill>
        <p:spPr>
          <a:xfrm>
            <a:off x="762000" y="1447800"/>
            <a:ext cx="7429854" cy="4684974"/>
          </a:xfrm>
        </p:spPr>
      </p:pic>
      <p:pic>
        <p:nvPicPr>
          <p:cNvPr id="2050" name="Picture 2" descr="C:\Users\kthomas\AppData\Local\Microsoft\Windows\INetCache\IE\FV1FE4X4\128px-Nuvola_apps_bell.svg[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3706" y="365248"/>
            <a:ext cx="896937" cy="8969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kthomas\AppData\Local\Microsoft\Windows\INetCache\IE\FV1FE4X4\128px-Nuvola_apps_bell.svg[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7722" y="364836"/>
            <a:ext cx="897349" cy="897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2274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white"/>
              </a:solidFill>
            </a:endParaRPr>
          </a:p>
        </p:txBody>
      </p:sp>
      <p:pic>
        <p:nvPicPr>
          <p:cNvPr id="7" name="Picture 2"/>
          <p:cNvPicPr>
            <a:picLocks noChangeAspect="1" noChangeArrowheads="1"/>
          </p:cNvPicPr>
          <p:nvPr/>
        </p:nvPicPr>
        <p:blipFill>
          <a:blip r:embed="rId3" cstate="print"/>
          <a:srcRect/>
          <a:stretch>
            <a:fillRect/>
          </a:stretch>
        </p:blipFill>
        <p:spPr bwMode="auto">
          <a:xfrm>
            <a:off x="0" y="6400800"/>
            <a:ext cx="9144000" cy="466725"/>
          </a:xfrm>
          <a:prstGeom prst="rect">
            <a:avLst/>
          </a:prstGeom>
          <a:noFill/>
          <a:ln w="9525">
            <a:noFill/>
            <a:miter lim="800000"/>
            <a:headEnd/>
            <a:tailEnd/>
          </a:ln>
        </p:spPr>
      </p:pic>
      <p:sp>
        <p:nvSpPr>
          <p:cNvPr id="8" name="TextBox 7"/>
          <p:cNvSpPr txBox="1"/>
          <p:nvPr/>
        </p:nvSpPr>
        <p:spPr>
          <a:xfrm>
            <a:off x="187036" y="6400800"/>
            <a:ext cx="4419600" cy="369332"/>
          </a:xfrm>
          <a:prstGeom prst="rect">
            <a:avLst/>
          </a:prstGeom>
          <a:noFill/>
        </p:spPr>
        <p:txBody>
          <a:bodyPr wrap="square" rtlCol="0">
            <a:spAutoFit/>
          </a:bodyPr>
          <a:lstStyle/>
          <a:p>
            <a:r>
              <a:rPr lang="en-US" dirty="0">
                <a:solidFill>
                  <a:prstClr val="white"/>
                </a:solidFill>
              </a:rPr>
              <a:t>S</a:t>
            </a:r>
            <a:r>
              <a:rPr lang="en-US" sz="1400" dirty="0">
                <a:solidFill>
                  <a:prstClr val="white"/>
                </a:solidFill>
              </a:rPr>
              <a:t>HAREHOLDERS</a:t>
            </a:r>
            <a:r>
              <a:rPr lang="en-US" dirty="0">
                <a:solidFill>
                  <a:prstClr val="white"/>
                </a:solidFill>
              </a:rPr>
              <a:t> S</a:t>
            </a:r>
            <a:r>
              <a:rPr lang="en-US" sz="1200" dirty="0">
                <a:solidFill>
                  <a:prstClr val="white"/>
                </a:solidFill>
              </a:rPr>
              <a:t>ERVICE</a:t>
            </a:r>
            <a:r>
              <a:rPr lang="en-US" dirty="0">
                <a:solidFill>
                  <a:prstClr val="white"/>
                </a:solidFill>
              </a:rPr>
              <a:t> G</a:t>
            </a:r>
            <a:r>
              <a:rPr lang="en-US" sz="1200" dirty="0">
                <a:solidFill>
                  <a:prstClr val="white"/>
                </a:solidFill>
              </a:rPr>
              <a:t>ROUP    </a:t>
            </a:r>
            <a:r>
              <a:rPr lang="en-US" dirty="0">
                <a:solidFill>
                  <a:prstClr val="white"/>
                </a:solidFill>
              </a:rPr>
              <a:t>|</a:t>
            </a:r>
            <a:r>
              <a:rPr lang="en-US" sz="1200" dirty="0">
                <a:solidFill>
                  <a:prstClr val="white"/>
                </a:solidFill>
              </a:rPr>
              <a:t>    Conference   </a:t>
            </a:r>
            <a:r>
              <a:rPr lang="en-US" sz="1200" dirty="0" smtClean="0">
                <a:solidFill>
                  <a:prstClr val="white"/>
                </a:solidFill>
              </a:rPr>
              <a:t>2018</a:t>
            </a:r>
            <a:endParaRPr lang="en-US" sz="1200" dirty="0">
              <a:solidFill>
                <a:prstClr val="white"/>
              </a:solidFill>
            </a:endParaRPr>
          </a:p>
        </p:txBody>
      </p:sp>
      <p:pic>
        <p:nvPicPr>
          <p:cNvPr id="9" name="Picture 8"/>
          <p:cNvPicPr/>
          <p:nvPr/>
        </p:nvPicPr>
        <p:blipFill rotWithShape="1">
          <a:blip r:embed="rId4" cstate="print"/>
          <a:srcRect l="7319" t="4844" r="8799" b="42067"/>
          <a:stretch/>
        </p:blipFill>
        <p:spPr bwMode="auto">
          <a:xfrm>
            <a:off x="2286000" y="1245988"/>
            <a:ext cx="6659880" cy="4663440"/>
          </a:xfrm>
          <a:prstGeom prst="rect">
            <a:avLst/>
          </a:prstGeom>
          <a:noFill/>
          <a:ln w="9525">
            <a:noFill/>
            <a:miter lim="800000"/>
            <a:headEnd/>
            <a:tailEnd/>
          </a:ln>
        </p:spPr>
      </p:pic>
      <p:sp>
        <p:nvSpPr>
          <p:cNvPr id="10" name="Content Placeholder 2"/>
          <p:cNvSpPr txBox="1">
            <a:spLocks/>
          </p:cNvSpPr>
          <p:nvPr/>
        </p:nvSpPr>
        <p:spPr>
          <a:xfrm>
            <a:off x="187036" y="1562100"/>
            <a:ext cx="22098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b="1" i="1" dirty="0" smtClean="0">
              <a:solidFill>
                <a:srgbClr val="FFFF00"/>
              </a:solidFill>
              <a:latin typeface="Arial" panose="020B0604020202020204" pitchFamily="34" charset="0"/>
              <a:cs typeface="Arial" panose="020B0604020202020204" pitchFamily="34" charset="0"/>
            </a:endParaRPr>
          </a:p>
          <a:p>
            <a:pPr marL="514350" indent="-514350">
              <a:buFont typeface="+mj-lt"/>
              <a:buAutoNum type="arabicPeriod"/>
            </a:pPr>
            <a:r>
              <a:rPr lang="en-US" sz="2400" b="1" i="1" dirty="0" smtClean="0">
                <a:solidFill>
                  <a:srgbClr val="FFFF00"/>
                </a:solidFill>
                <a:cs typeface="Arial" panose="020B0604020202020204" pitchFamily="34" charset="0"/>
              </a:rPr>
              <a:t>Alert </a:t>
            </a:r>
            <a:r>
              <a:rPr lang="en-US" sz="2400" b="1" i="1" dirty="0">
                <a:solidFill>
                  <a:srgbClr val="FFFF00"/>
                </a:solidFill>
                <a:cs typeface="Arial" panose="020B0604020202020204" pitchFamily="34" charset="0"/>
              </a:rPr>
              <a:t>Types</a:t>
            </a:r>
          </a:p>
          <a:p>
            <a:pPr marL="514350" indent="-514350">
              <a:buFont typeface="+mj-lt"/>
              <a:buAutoNum type="arabicPeriod"/>
            </a:pPr>
            <a:r>
              <a:rPr lang="en-US" sz="2400" b="1" i="1" dirty="0" smtClean="0">
                <a:solidFill>
                  <a:srgbClr val="00B050"/>
                </a:solidFill>
                <a:cs typeface="Arial" panose="020B0604020202020204" pitchFamily="34" charset="0"/>
              </a:rPr>
              <a:t>Alert </a:t>
            </a:r>
            <a:r>
              <a:rPr lang="en-US" sz="2400" b="1" i="1" dirty="0">
                <a:solidFill>
                  <a:srgbClr val="00B050"/>
                </a:solidFill>
                <a:cs typeface="Arial" panose="020B0604020202020204" pitchFamily="34" charset="0"/>
              </a:rPr>
              <a:t>Criteria</a:t>
            </a:r>
          </a:p>
          <a:p>
            <a:pPr marL="514350" indent="-514350">
              <a:buFont typeface="+mj-lt"/>
              <a:buAutoNum type="arabicPeriod"/>
            </a:pPr>
            <a:r>
              <a:rPr lang="en-US" sz="2400" b="1" i="1" dirty="0" smtClean="0">
                <a:solidFill>
                  <a:srgbClr val="00B0F0"/>
                </a:solidFill>
                <a:cs typeface="Arial" panose="020B0604020202020204" pitchFamily="34" charset="0"/>
              </a:rPr>
              <a:t>Specific </a:t>
            </a:r>
            <a:r>
              <a:rPr lang="en-US" sz="2400" b="1" i="1" dirty="0">
                <a:solidFill>
                  <a:srgbClr val="00B0F0"/>
                </a:solidFill>
                <a:cs typeface="Arial" panose="020B0604020202020204" pitchFamily="34" charset="0"/>
              </a:rPr>
              <a:t>Items For Alert</a:t>
            </a:r>
          </a:p>
          <a:p>
            <a:pPr marL="457200" indent="-457200">
              <a:buFont typeface="+mj-lt"/>
              <a:buAutoNum type="arabicPeriod"/>
            </a:pPr>
            <a:r>
              <a:rPr lang="en-US" sz="2400" b="1" i="1" dirty="0" smtClean="0">
                <a:solidFill>
                  <a:srgbClr val="FFC000"/>
                </a:solidFill>
                <a:cs typeface="Arial" panose="020B0604020202020204" pitchFamily="34" charset="0"/>
              </a:rPr>
              <a:t>Notification </a:t>
            </a:r>
            <a:r>
              <a:rPr lang="en-US" sz="2400" b="1" i="1" dirty="0">
                <a:solidFill>
                  <a:srgbClr val="FFC000"/>
                </a:solidFill>
                <a:cs typeface="Arial" panose="020B0604020202020204" pitchFamily="34" charset="0"/>
              </a:rPr>
              <a:t>Methods</a:t>
            </a:r>
          </a:p>
        </p:txBody>
      </p:sp>
      <p:sp>
        <p:nvSpPr>
          <p:cNvPr id="12" name="Title 1"/>
          <p:cNvSpPr>
            <a:spLocks noGrp="1"/>
          </p:cNvSpPr>
          <p:nvPr>
            <p:ph type="title"/>
          </p:nvPr>
        </p:nvSpPr>
        <p:spPr>
          <a:xfrm>
            <a:off x="457200" y="228600"/>
            <a:ext cx="8229600" cy="868362"/>
          </a:xfrm>
        </p:spPr>
        <p:txBody>
          <a:bodyPr>
            <a:noAutofit/>
          </a:bodyPr>
          <a:lstStyle/>
          <a:p>
            <a:r>
              <a:rPr lang="en-US" dirty="0" smtClean="0"/>
              <a:t>CUSTOM ALERTS</a:t>
            </a:r>
            <a:endParaRPr lang="en-US" dirty="0"/>
          </a:p>
        </p:txBody>
      </p:sp>
      <p:sp>
        <p:nvSpPr>
          <p:cNvPr id="2" name="TextBox 1"/>
          <p:cNvSpPr txBox="1"/>
          <p:nvPr/>
        </p:nvSpPr>
        <p:spPr>
          <a:xfrm>
            <a:off x="87340" y="1579382"/>
            <a:ext cx="2327564" cy="584775"/>
          </a:xfrm>
          <a:prstGeom prst="rect">
            <a:avLst/>
          </a:prstGeom>
          <a:noFill/>
        </p:spPr>
        <p:txBody>
          <a:bodyPr wrap="square" rtlCol="0">
            <a:spAutoFit/>
          </a:bodyPr>
          <a:lstStyle/>
          <a:p>
            <a:pPr algn="ctr"/>
            <a:r>
              <a:rPr lang="en-US" sz="3200" b="1" i="1" dirty="0" smtClean="0"/>
              <a:t>4 Steps</a:t>
            </a:r>
            <a:endParaRPr lang="en-US" sz="3200" b="1" i="1" dirty="0"/>
          </a:p>
        </p:txBody>
      </p:sp>
    </p:spTree>
    <p:extLst>
      <p:ext uri="{BB962C8B-B14F-4D97-AF65-F5344CB8AC3E}">
        <p14:creationId xmlns:p14="http://schemas.microsoft.com/office/powerpoint/2010/main" val="24633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75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barn(inVertical)">
                                      <p:cBhvr>
                                        <p:cTn id="10" dur="500"/>
                                        <p:tgtEl>
                                          <p:spTgt spid="10">
                                            <p:txEl>
                                              <p:pRg st="1" end="1"/>
                                            </p:txEl>
                                          </p:spTgt>
                                        </p:tgtEl>
                                      </p:cBhvr>
                                    </p:animEffect>
                                  </p:childTnLst>
                                </p:cTn>
                              </p:par>
                              <p:par>
                                <p:cTn id="11" presetID="16" presetClass="entr" presetSubtype="21" fill="hold" nodeType="withEffect">
                                  <p:stCondLst>
                                    <p:cond delay="75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barn(inVertical)">
                                      <p:cBhvr>
                                        <p:cTn id="13" dur="500"/>
                                        <p:tgtEl>
                                          <p:spTgt spid="10">
                                            <p:txEl>
                                              <p:pRg st="2" end="2"/>
                                            </p:txEl>
                                          </p:spTgt>
                                        </p:tgtEl>
                                      </p:cBhvr>
                                    </p:animEffect>
                                  </p:childTnLst>
                                </p:cTn>
                              </p:par>
                              <p:par>
                                <p:cTn id="14" presetID="16" presetClass="entr" presetSubtype="21" fill="hold" nodeType="withEffect">
                                  <p:stCondLst>
                                    <p:cond delay="75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barn(inVertical)">
                                      <p:cBhvr>
                                        <p:cTn id="16" dur="500"/>
                                        <p:tgtEl>
                                          <p:spTgt spid="10">
                                            <p:txEl>
                                              <p:pRg st="3" end="3"/>
                                            </p:txEl>
                                          </p:spTgt>
                                        </p:tgtEl>
                                      </p:cBhvr>
                                    </p:animEffect>
                                  </p:childTnLst>
                                </p:cTn>
                              </p:par>
                              <p:par>
                                <p:cTn id="17" presetID="16" presetClass="entr" presetSubtype="21" fill="hold" nodeType="withEffect">
                                  <p:stCondLst>
                                    <p:cond delay="75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barn(inVertical)">
                                      <p:cBhvr>
                                        <p:cTn id="19" dur="500"/>
                                        <p:tgtEl>
                                          <p:spTgt spid="10">
                                            <p:txEl>
                                              <p:pRg st="4" end="4"/>
                                            </p:txEl>
                                          </p:spTgt>
                                        </p:tgtEl>
                                      </p:cBhvr>
                                    </p:animEffect>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TotalTime>
  <Words>744</Words>
  <Application>Microsoft Office PowerPoint</Application>
  <PresentationFormat>On-screen Show (4:3)</PresentationFormat>
  <Paragraphs>141</Paragraphs>
  <Slides>32</Slides>
  <Notes>6</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1_Office Theme</vt:lpstr>
      <vt:lpstr>2_Office Theme</vt:lpstr>
      <vt:lpstr>Welcome to San Diego</vt:lpstr>
      <vt:lpstr>WELCOME!</vt:lpstr>
      <vt:lpstr>SSG Conference Tech News</vt:lpstr>
      <vt:lpstr>SSG Conference Tech Opportunities</vt:lpstr>
      <vt:lpstr>Netx360 Workshop</vt:lpstr>
      <vt:lpstr>Topics</vt:lpstr>
      <vt:lpstr>ALERTS</vt:lpstr>
      <vt:lpstr>ALERTS WIZARD</vt:lpstr>
      <vt:lpstr>CUSTOM ALERTS</vt:lpstr>
      <vt:lpstr>SPECIFIC ITEMS FOR ALERTS</vt:lpstr>
      <vt:lpstr>NOTIFICATION METHODS</vt:lpstr>
      <vt:lpstr>CUSTOMIZATION/CASHIERING</vt:lpstr>
      <vt:lpstr>HOME PAGE - CUSTOMIZED</vt:lpstr>
      <vt:lpstr>HOUSEHOLDS</vt:lpstr>
      <vt:lpstr>HOLDINGS – GAINS/LOSS</vt:lpstr>
      <vt:lpstr>SPLIT SCREEN &amp; ADD SCREEN</vt:lpstr>
      <vt:lpstr>ASSET MOVEMENT – CHECK REQUEST</vt:lpstr>
      <vt:lpstr>ACH WITHDRAWAL</vt:lpstr>
      <vt:lpstr>REPORT CENTER</vt:lpstr>
      <vt:lpstr>REPORT CENTER – NEW!</vt:lpstr>
      <vt:lpstr>TEMPLATE OR BUILD YOUR OWN</vt:lpstr>
      <vt:lpstr>BALANCES REPORT</vt:lpstr>
      <vt:lpstr>SAVE &amp; SCHEDULE REPORTS</vt:lpstr>
      <vt:lpstr>EXPORT TO EXCEL</vt:lpstr>
      <vt:lpstr>REPORT BUILDER  – ENDLESS POSSIBILITIES</vt:lpstr>
      <vt:lpstr>SSG TRADING</vt:lpstr>
      <vt:lpstr>MUTUAL FUND</vt:lpstr>
      <vt:lpstr>SHORTCUT TO TRADING SCREEN</vt:lpstr>
      <vt:lpstr>FIXED INCOME</vt:lpstr>
      <vt:lpstr>ADDITIONAL FEATURES</vt:lpstr>
      <vt:lpstr>IMPORTS</vt:lpstr>
      <vt:lpstr>INTERACTIVE PODS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Thomas</dc:creator>
  <cp:lastModifiedBy>Dan Skiles</cp:lastModifiedBy>
  <cp:revision>82</cp:revision>
  <cp:lastPrinted>2018-04-17T22:36:17Z</cp:lastPrinted>
  <dcterms:created xsi:type="dcterms:W3CDTF">2018-03-28T19:57:13Z</dcterms:created>
  <dcterms:modified xsi:type="dcterms:W3CDTF">2018-04-19T16:51:43Z</dcterms:modified>
</cp:coreProperties>
</file>