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08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5999400000000001E-2"/>
          <c:y val="5.2609300000000019E-2"/>
          <c:w val="0.9590010000000001"/>
          <c:h val="0.8585880000000000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Startup</c:v>
                </c:pt>
                <c:pt idx="1">
                  <c:v>Early Growth</c:v>
                </c:pt>
                <c:pt idx="2">
                  <c:v>Mature Growth</c:v>
                </c:pt>
                <c:pt idx="3">
                  <c:v>Enterprise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35</c:v>
                </c:pt>
              </c:numCache>
            </c:numRef>
          </c:val>
        </c:ser>
        <c:gapWidth val="0"/>
        <c:overlap val="-10"/>
        <c:axId val="165536896"/>
        <c:axId val="165538432"/>
      </c:barChart>
      <c:catAx>
        <c:axId val="165536896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5493"/>
                </a:solidFill>
                <a:latin typeface="Avenir Book"/>
              </a:defRPr>
            </a:pPr>
            <a:endParaRPr lang="en-US"/>
          </a:p>
        </c:txPr>
        <c:crossAx val="165538432"/>
        <c:crosses val="autoZero"/>
        <c:auto val="1"/>
        <c:lblAlgn val="ctr"/>
        <c:lblOffset val="100"/>
        <c:noMultiLvlLbl val="1"/>
      </c:catAx>
      <c:valAx>
        <c:axId val="165538432"/>
        <c:scaling>
          <c:orientation val="minMax"/>
        </c:scaling>
        <c:axPos val="l"/>
        <c:numFmt formatCode="General" sourceLinked="0"/>
        <c:maj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165536896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Just a little humor for the session…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Dave to review briefly as an example.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66800" y="5582046"/>
            <a:ext cx="10464800" cy="1504554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66800" y="7200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3200"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 algn="r">
              <a:spcBef>
                <a:spcPts val="0"/>
              </a:spcBef>
              <a:buSzTx/>
              <a:buNone/>
              <a:defRPr sz="3200"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 algn="r">
              <a:spcBef>
                <a:spcPts val="0"/>
              </a:spcBef>
              <a:buSzTx/>
              <a:buNone/>
              <a:defRPr sz="3200"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 algn="r">
              <a:spcBef>
                <a:spcPts val="0"/>
              </a:spcBef>
              <a:buSzTx/>
              <a:buNone/>
              <a:defRPr sz="3200"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 algn="r">
              <a:spcBef>
                <a:spcPts val="0"/>
              </a:spcBef>
              <a:buSzTx/>
              <a:buNone/>
              <a:defRPr sz="3200"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Evolution Advisers Logo Full Stack.jpg" descr="Evolution Advisers Logo Full Stack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29235" y="1699150"/>
            <a:ext cx="7746330" cy="3180300"/>
          </a:xfrm>
          <a:prstGeom prst="rect">
            <a:avLst/>
          </a:prstGeom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7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50240">
              <a:defRPr sz="5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41"/>
            <a:ext cx="11704322" cy="5961485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80059" indent="-480059" defTabSz="650240">
              <a:spcBef>
                <a:spcPts val="1000"/>
              </a:spcBef>
              <a:buSzPct val="100000"/>
              <a:buFont typeface="Arial"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marL="918796" indent="-461596" defTabSz="650240">
              <a:spcBef>
                <a:spcPts val="1000"/>
              </a:spcBef>
              <a:buSzPct val="100000"/>
              <a:buFont typeface="Arial"/>
              <a:buChar char="–"/>
              <a:defRPr sz="4200">
                <a:latin typeface="Calibri"/>
                <a:ea typeface="Calibri"/>
                <a:cs typeface="Calibri"/>
                <a:sym typeface="Calibri"/>
              </a:defRPr>
            </a:lvl2pPr>
            <a:lvl3pPr marL="1350818" indent="-436418" defTabSz="650240">
              <a:spcBef>
                <a:spcPts val="1000"/>
              </a:spcBef>
              <a:buSzPct val="100000"/>
              <a:buFont typeface="Arial"/>
              <a:defRPr sz="4200">
                <a:latin typeface="Calibri"/>
                <a:ea typeface="Calibri"/>
                <a:cs typeface="Calibri"/>
                <a:sym typeface="Calibri"/>
              </a:defRPr>
            </a:lvl3pPr>
            <a:lvl4pPr marL="1905000" indent="-533400" defTabSz="650240">
              <a:spcBef>
                <a:spcPts val="1000"/>
              </a:spcBef>
              <a:buSzPct val="100000"/>
              <a:buFont typeface="Arial"/>
              <a:buChar char="–"/>
              <a:defRPr sz="4200">
                <a:latin typeface="Calibri"/>
                <a:ea typeface="Calibri"/>
                <a:cs typeface="Calibri"/>
                <a:sym typeface="Calibri"/>
              </a:defRPr>
            </a:lvl4pPr>
            <a:lvl5pPr marL="2428875" indent="-600075" defTabSz="650240">
              <a:spcBef>
                <a:spcPts val="1000"/>
              </a:spcBef>
              <a:buSzPct val="100000"/>
              <a:buFont typeface="Arial"/>
              <a:buChar char="»"/>
              <a:defRPr sz="4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53673" y="9079608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650240">
              <a:defRPr sz="1600">
                <a:solidFill>
                  <a:srgbClr val="15151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483693" y="200782"/>
            <a:ext cx="9568607" cy="79344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152400" y="1562100"/>
            <a:ext cx="11099800" cy="6286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>
              <a:defRPr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>
              <a:defRPr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>
              <a:defRPr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>
              <a:defRPr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Rectangle"/>
          <p:cNvSpPr/>
          <p:nvPr/>
        </p:nvSpPr>
        <p:spPr>
          <a:xfrm>
            <a:off x="-1" y="1011237"/>
            <a:ext cx="13004801" cy="115148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4150" y="110648"/>
            <a:ext cx="824555" cy="79344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tif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riter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6258">
              <a:defRPr sz="392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Criteria</a:t>
            </a:r>
          </a:p>
        </p:txBody>
      </p:sp>
      <p:sp>
        <p:nvSpPr>
          <p:cNvPr id="190" name="Integration…"/>
          <p:cNvSpPr txBox="1">
            <a:spLocks noGrp="1"/>
          </p:cNvSpPr>
          <p:nvPr>
            <p:ph type="body" idx="1"/>
          </p:nvPr>
        </p:nvSpPr>
        <p:spPr>
          <a:xfrm>
            <a:off x="952500" y="1520945"/>
            <a:ext cx="11099800" cy="7668443"/>
          </a:xfrm>
          <a:prstGeom prst="rect">
            <a:avLst/>
          </a:prstGeom>
        </p:spPr>
        <p:txBody>
          <a:bodyPr/>
          <a:lstStyle/>
          <a:p>
            <a:pPr marL="337819" indent="-337819" defTabSz="443991">
              <a:spcBef>
                <a:spcPts val="3100"/>
              </a:spcBef>
              <a:defRPr sz="2736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Integration</a:t>
            </a:r>
          </a:p>
          <a:p>
            <a:pPr marL="337819" indent="-337819" defTabSz="443991">
              <a:spcBef>
                <a:spcPts val="3100"/>
              </a:spcBef>
              <a:defRPr sz="2736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Scalability</a:t>
            </a:r>
          </a:p>
          <a:p>
            <a:pPr marL="337819" indent="-337819" defTabSz="443991">
              <a:spcBef>
                <a:spcPts val="3100"/>
              </a:spcBef>
              <a:defRPr sz="2736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Security</a:t>
            </a:r>
          </a:p>
          <a:p>
            <a:pPr marL="337819" indent="-337819" defTabSz="443991">
              <a:spcBef>
                <a:spcPts val="3100"/>
              </a:spcBef>
              <a:defRPr sz="2736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Robustness</a:t>
            </a:r>
          </a:p>
          <a:p>
            <a:pPr marL="337819" indent="-337819" defTabSz="443991">
              <a:spcBef>
                <a:spcPts val="3100"/>
              </a:spcBef>
              <a:defRPr sz="2736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Funding &amp; vision</a:t>
            </a:r>
          </a:p>
          <a:p>
            <a:pPr marL="337819" indent="-337819" defTabSz="443991">
              <a:spcBef>
                <a:spcPts val="3100"/>
              </a:spcBef>
              <a:defRPr sz="2736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Client interface</a:t>
            </a:r>
          </a:p>
          <a:p>
            <a:pPr marL="337819" indent="-337819" defTabSz="443991">
              <a:spcBef>
                <a:spcPts val="3100"/>
              </a:spcBef>
              <a:defRPr sz="2736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Automation</a:t>
            </a:r>
          </a:p>
          <a:p>
            <a:pPr marL="337819" indent="-337819" defTabSz="443991">
              <a:spcBef>
                <a:spcPts val="3100"/>
              </a:spcBef>
              <a:defRPr sz="2736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ROI (cost out, value in)</a:t>
            </a:r>
          </a:p>
          <a:p>
            <a:pPr marL="337819" indent="-337819" defTabSz="443991">
              <a:spcBef>
                <a:spcPts val="3100"/>
              </a:spcBef>
              <a:defRPr sz="2736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Reviews</a:t>
            </a:r>
          </a:p>
        </p:txBody>
      </p:sp>
      <p:pic>
        <p:nvPicPr>
          <p:cNvPr id="191" name="Screen Shot 2018-04-13 at 2.42.13 PM.png" descr="Screen Shot 2018-04-13 at 2.42.13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97389" y="2728840"/>
            <a:ext cx="5543038" cy="3908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chnology to Support Growing Busines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62889">
              <a:defRPr sz="36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Technology to Support Growing Businesses</a:t>
            </a:r>
          </a:p>
        </p:txBody>
      </p:sp>
      <p:graphicFrame>
        <p:nvGraphicFramePr>
          <p:cNvPr id="194" name="2D Column Chart"/>
          <p:cNvGraphicFramePr/>
          <p:nvPr/>
        </p:nvGraphicFramePr>
        <p:xfrm>
          <a:off x="-501242" y="2968625"/>
          <a:ext cx="13490449" cy="651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5" name="Hardware…"/>
          <p:cNvSpPr txBox="1"/>
          <p:nvPr/>
        </p:nvSpPr>
        <p:spPr>
          <a:xfrm>
            <a:off x="204529" y="2517271"/>
            <a:ext cx="3168313" cy="4970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Hardware</a:t>
            </a:r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VoIP</a:t>
            </a:r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Office Tools</a:t>
            </a:r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Email </a:t>
            </a:r>
            <a:r>
              <a:rPr sz="1600"/>
              <a:t>archiving &amp; hosting</a:t>
            </a:r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Password Manager</a:t>
            </a:r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Document Storage</a:t>
            </a:r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Book Keeping</a:t>
            </a:r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Billing</a:t>
            </a:r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Risk Assessment</a:t>
            </a:r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Financial Planning</a:t>
            </a:r>
          </a:p>
          <a:p>
            <a:pPr>
              <a:lnSpc>
                <a:spcPct val="120000"/>
              </a:lnSpc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Investment Analytics</a:t>
            </a:r>
          </a:p>
        </p:txBody>
      </p:sp>
      <p:sp>
        <p:nvSpPr>
          <p:cNvPr id="196" name="CRM…"/>
          <p:cNvSpPr txBox="1"/>
          <p:nvPr/>
        </p:nvSpPr>
        <p:spPr>
          <a:xfrm>
            <a:off x="3311742" y="2501364"/>
            <a:ext cx="3149505" cy="4315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CRM</a:t>
            </a:r>
          </a:p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F390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Portfolio management</a:t>
            </a:r>
          </a:p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F390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Account aggregation</a:t>
            </a:r>
          </a:p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F390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Rebalancing &amp; Trading</a:t>
            </a:r>
          </a:p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F390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Client portal</a:t>
            </a:r>
          </a:p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Meeting scheduling</a:t>
            </a:r>
          </a:p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Virtual meeting</a:t>
            </a:r>
          </a:p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Social Media</a:t>
            </a:r>
          </a:p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Website mgmt</a:t>
            </a:r>
          </a:p>
        </p:txBody>
      </p:sp>
      <p:sp>
        <p:nvSpPr>
          <p:cNvPr id="197" name="Process automation…"/>
          <p:cNvSpPr txBox="1"/>
          <p:nvPr/>
        </p:nvSpPr>
        <p:spPr>
          <a:xfrm>
            <a:off x="9709391" y="2513747"/>
            <a:ext cx="3149504" cy="151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Process automation</a:t>
            </a:r>
          </a:p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Training</a:t>
            </a:r>
          </a:p>
          <a:p>
            <a:pPr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Compliance</a:t>
            </a:r>
          </a:p>
        </p:txBody>
      </p:sp>
      <p:sp>
        <p:nvSpPr>
          <p:cNvPr id="198" name="Meeting notes…"/>
          <p:cNvSpPr txBox="1"/>
          <p:nvPr/>
        </p:nvSpPr>
        <p:spPr>
          <a:xfrm>
            <a:off x="6510566" y="2123525"/>
            <a:ext cx="3149505" cy="3232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578358">
              <a:lnSpc>
                <a:spcPct val="110000"/>
              </a:lnSpc>
              <a:spcBef>
                <a:spcPts val="600"/>
              </a:spcBef>
              <a:defRPr sz="1979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Meeting notes</a:t>
            </a:r>
          </a:p>
          <a:p>
            <a:pPr defTabSz="578358">
              <a:lnSpc>
                <a:spcPct val="110000"/>
              </a:lnSpc>
              <a:spcBef>
                <a:spcPts val="600"/>
              </a:spcBef>
              <a:defRPr sz="1979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Document management</a:t>
            </a:r>
          </a:p>
          <a:p>
            <a:pPr defTabSz="578358">
              <a:lnSpc>
                <a:spcPct val="110000"/>
              </a:lnSpc>
              <a:spcBef>
                <a:spcPts val="600"/>
              </a:spcBef>
              <a:defRPr sz="1979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Virtual assistant</a:t>
            </a:r>
          </a:p>
          <a:p>
            <a:pPr defTabSz="578358">
              <a:lnSpc>
                <a:spcPct val="110000"/>
              </a:lnSpc>
              <a:spcBef>
                <a:spcPts val="600"/>
              </a:spcBef>
              <a:defRPr sz="1979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Social Security analysis</a:t>
            </a:r>
          </a:p>
          <a:p>
            <a:pPr defTabSz="578358">
              <a:lnSpc>
                <a:spcPct val="110000"/>
              </a:lnSpc>
              <a:spcBef>
                <a:spcPts val="600"/>
              </a:spcBef>
              <a:defRPr sz="1979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Medicare analysis</a:t>
            </a:r>
          </a:p>
          <a:p>
            <a:pPr defTabSz="578358">
              <a:lnSpc>
                <a:spcPct val="110000"/>
              </a:lnSpc>
              <a:spcBef>
                <a:spcPts val="600"/>
              </a:spcBef>
              <a:defRPr sz="1979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Tax planning</a:t>
            </a:r>
          </a:p>
          <a:p>
            <a:pPr defTabSz="578358">
              <a:lnSpc>
                <a:spcPct val="110000"/>
              </a:lnSpc>
              <a:spcBef>
                <a:spcPts val="600"/>
              </a:spcBef>
              <a:defRPr sz="1979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Tax preparation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o, what do we use?"/>
          <p:cNvSpPr txBox="1">
            <a:spLocks noGrp="1"/>
          </p:cNvSpPr>
          <p:nvPr>
            <p:ph type="body" idx="1"/>
          </p:nvPr>
        </p:nvSpPr>
        <p:spPr>
          <a:xfrm>
            <a:off x="1020822" y="1562100"/>
            <a:ext cx="10231378" cy="62865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So, what do we use?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40422" y="1394427"/>
            <a:ext cx="10774191" cy="6964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291470" y="1563921"/>
            <a:ext cx="2794001" cy="353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traight Connector 3"/>
          <p:cNvSpPr/>
          <p:nvPr/>
        </p:nvSpPr>
        <p:spPr>
          <a:xfrm flipH="1">
            <a:off x="5344234" y="245096"/>
            <a:ext cx="1" cy="9371781"/>
          </a:xfrm>
          <a:prstGeom prst="line">
            <a:avLst/>
          </a:prstGeom>
          <a:ln w="38100">
            <a:solidFill>
              <a:srgbClr val="A6A6A6"/>
            </a:solidFill>
            <a:prstDash val="lgDash"/>
          </a:ln>
        </p:spPr>
        <p:txBody>
          <a:bodyPr lIns="65023" tIns="65023" rIns="65023" bIns="65023"/>
          <a:lstStyle/>
          <a:p>
            <a: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cxnSp>
        <p:nvCxnSpPr>
          <p:cNvPr id="206" name="Straight Connector 112"/>
          <p:cNvCxnSpPr>
            <a:stCxn id="213" idx="0"/>
            <a:endCxn id="208" idx="0"/>
          </p:cNvCxnSpPr>
          <p:nvPr/>
        </p:nvCxnSpPr>
        <p:spPr>
          <a:xfrm>
            <a:off x="4305300" y="2578100"/>
            <a:ext cx="241300" cy="3124200"/>
          </a:xfrm>
          <a:prstGeom prst="bentConnector3">
            <a:avLst>
              <a:gd name="adj1" fmla="val -1315789"/>
            </a:avLst>
          </a:prstGeom>
          <a:ln w="38100">
            <a:solidFill>
              <a:srgbClr val="F79646"/>
            </a:solidFill>
            <a:tailEnd type="stealth"/>
          </a:ln>
        </p:spPr>
      </p:cxnSp>
      <p:cxnSp>
        <p:nvCxnSpPr>
          <p:cNvPr id="207" name="Straight Connector 20"/>
          <p:cNvCxnSpPr>
            <a:stCxn id="211" idx="0"/>
            <a:endCxn id="208" idx="0"/>
          </p:cNvCxnSpPr>
          <p:nvPr/>
        </p:nvCxnSpPr>
        <p:spPr>
          <a:xfrm>
            <a:off x="4330700" y="3517900"/>
            <a:ext cx="215900" cy="2184400"/>
          </a:xfrm>
          <a:prstGeom prst="bentConnector3">
            <a:avLst>
              <a:gd name="adj1" fmla="val -1482352"/>
            </a:avLst>
          </a:prstGeom>
          <a:ln w="38100">
            <a:solidFill>
              <a:srgbClr val="F79646"/>
            </a:solidFill>
            <a:tailEnd type="triangle"/>
          </a:ln>
        </p:spPr>
      </p:cxnSp>
      <p:sp>
        <p:nvSpPr>
          <p:cNvPr id="208" name="Oval"/>
          <p:cNvSpPr/>
          <p:nvPr/>
        </p:nvSpPr>
        <p:spPr>
          <a:xfrm>
            <a:off x="1792720" y="5188363"/>
            <a:ext cx="5502235" cy="1015288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9" name="Orion"/>
          <p:cNvSpPr txBox="1"/>
          <p:nvPr/>
        </p:nvSpPr>
        <p:spPr>
          <a:xfrm>
            <a:off x="2573696" y="5485789"/>
            <a:ext cx="3890670" cy="44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Orion</a:t>
            </a:r>
          </a:p>
        </p:txBody>
      </p:sp>
      <p:sp>
        <p:nvSpPr>
          <p:cNvPr id="210" name="Straight Connector 7"/>
          <p:cNvSpPr/>
          <p:nvPr/>
        </p:nvSpPr>
        <p:spPr>
          <a:xfrm flipH="1">
            <a:off x="8275720" y="254410"/>
            <a:ext cx="1" cy="9353153"/>
          </a:xfrm>
          <a:prstGeom prst="line">
            <a:avLst/>
          </a:prstGeom>
          <a:ln w="12700">
            <a:solidFill>
              <a:srgbClr val="A6A6A6"/>
            </a:solidFill>
            <a:prstDash val="lgDash"/>
          </a:ln>
        </p:spPr>
        <p:txBody>
          <a:bodyPr lIns="65023" tIns="65023" rIns="65023" bIns="65023"/>
          <a:lstStyle/>
          <a:p>
            <a: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" name="Oval"/>
          <p:cNvSpPr/>
          <p:nvPr/>
        </p:nvSpPr>
        <p:spPr>
          <a:xfrm>
            <a:off x="3418320" y="3154326"/>
            <a:ext cx="1817542" cy="733558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2" name="TD Ameritrade…"/>
          <p:cNvSpPr txBox="1"/>
          <p:nvPr/>
        </p:nvSpPr>
        <p:spPr>
          <a:xfrm>
            <a:off x="3564756" y="2961637"/>
            <a:ext cx="1475056" cy="1146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50240"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defTabSz="650240"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TD Ameritrade</a:t>
            </a:r>
          </a:p>
          <a:p>
            <a:pPr defTabSz="650240">
              <a:defRPr sz="1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VEO</a:t>
            </a:r>
          </a:p>
        </p:txBody>
      </p:sp>
      <p:sp>
        <p:nvSpPr>
          <p:cNvPr id="213" name="Oval"/>
          <p:cNvSpPr/>
          <p:nvPr/>
        </p:nvSpPr>
        <p:spPr>
          <a:xfrm>
            <a:off x="3393514" y="2217579"/>
            <a:ext cx="1817541" cy="733558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" name="NetX360…"/>
          <p:cNvSpPr txBox="1"/>
          <p:nvPr/>
        </p:nvSpPr>
        <p:spPr>
          <a:xfrm>
            <a:off x="3601318" y="2239934"/>
            <a:ext cx="1517228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50240">
              <a:defRPr sz="1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NetX360</a:t>
            </a:r>
          </a:p>
          <a:p>
            <a:pPr defTabSz="650240">
              <a:defRPr sz="1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SSG </a:t>
            </a:r>
            <a:r>
              <a:rPr sz="1400"/>
              <a:t>/ Pershing</a:t>
            </a:r>
          </a:p>
        </p:txBody>
      </p:sp>
      <p:sp>
        <p:nvSpPr>
          <p:cNvPr id="215" name="Oval"/>
          <p:cNvSpPr/>
          <p:nvPr/>
        </p:nvSpPr>
        <p:spPr>
          <a:xfrm>
            <a:off x="1121748" y="7618850"/>
            <a:ext cx="1817542" cy="733558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216" name="Fi360"/>
          <p:cNvSpPr txBox="1"/>
          <p:nvPr/>
        </p:nvSpPr>
        <p:spPr>
          <a:xfrm>
            <a:off x="1387921" y="7761854"/>
            <a:ext cx="1285195" cy="44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Fi360  </a:t>
            </a:r>
          </a:p>
        </p:txBody>
      </p:sp>
      <p:sp>
        <p:nvSpPr>
          <p:cNvPr id="217" name="Oval"/>
          <p:cNvSpPr/>
          <p:nvPr/>
        </p:nvSpPr>
        <p:spPr>
          <a:xfrm>
            <a:off x="1121748" y="6534891"/>
            <a:ext cx="1817542" cy="733557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218" name="TRx"/>
          <p:cNvSpPr txBox="1"/>
          <p:nvPr/>
        </p:nvSpPr>
        <p:spPr>
          <a:xfrm>
            <a:off x="1425783" y="6677895"/>
            <a:ext cx="1285195" cy="44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TRx </a:t>
            </a:r>
          </a:p>
        </p:txBody>
      </p:sp>
      <p:sp>
        <p:nvSpPr>
          <p:cNvPr id="219" name="Oval"/>
          <p:cNvSpPr/>
          <p:nvPr/>
        </p:nvSpPr>
        <p:spPr>
          <a:xfrm>
            <a:off x="3710200" y="6483841"/>
            <a:ext cx="3559948" cy="835659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" name="MoneyGuidePro"/>
          <p:cNvSpPr txBox="1"/>
          <p:nvPr/>
        </p:nvSpPr>
        <p:spPr>
          <a:xfrm>
            <a:off x="4231542" y="6677896"/>
            <a:ext cx="2517264" cy="44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MoneyGuidePro</a:t>
            </a:r>
          </a:p>
        </p:txBody>
      </p:sp>
      <p:sp>
        <p:nvSpPr>
          <p:cNvPr id="221" name="Oval"/>
          <p:cNvSpPr/>
          <p:nvPr/>
        </p:nvSpPr>
        <p:spPr>
          <a:xfrm>
            <a:off x="3713250" y="7768204"/>
            <a:ext cx="3553848" cy="835659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2" name="FinaMetrica"/>
          <p:cNvSpPr txBox="1"/>
          <p:nvPr/>
        </p:nvSpPr>
        <p:spPr>
          <a:xfrm>
            <a:off x="4527915" y="7963554"/>
            <a:ext cx="1924518" cy="44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FinaMetrica</a:t>
            </a:r>
          </a:p>
        </p:txBody>
      </p:sp>
      <p:sp>
        <p:nvSpPr>
          <p:cNvPr id="223" name="Oval"/>
          <p:cNvSpPr/>
          <p:nvPr/>
        </p:nvSpPr>
        <p:spPr>
          <a:xfrm>
            <a:off x="3298583" y="8652405"/>
            <a:ext cx="1817541" cy="733557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224" name="SSAnalyzer"/>
          <p:cNvSpPr txBox="1"/>
          <p:nvPr/>
        </p:nvSpPr>
        <p:spPr>
          <a:xfrm>
            <a:off x="3564756" y="8795408"/>
            <a:ext cx="1285195" cy="44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SSAnalyzer</a:t>
            </a:r>
          </a:p>
        </p:txBody>
      </p:sp>
      <p:sp>
        <p:nvSpPr>
          <p:cNvPr id="225" name="Oval"/>
          <p:cNvSpPr/>
          <p:nvPr/>
        </p:nvSpPr>
        <p:spPr>
          <a:xfrm>
            <a:off x="1121748" y="8652405"/>
            <a:ext cx="1817542" cy="733557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226" name="Wealthbox"/>
          <p:cNvSpPr txBox="1"/>
          <p:nvPr/>
        </p:nvSpPr>
        <p:spPr>
          <a:xfrm>
            <a:off x="1304049" y="8795408"/>
            <a:ext cx="1444790" cy="44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Wealthbox</a:t>
            </a:r>
          </a:p>
        </p:txBody>
      </p:sp>
      <p:sp>
        <p:nvSpPr>
          <p:cNvPr id="227" name="Oval"/>
          <p:cNvSpPr/>
          <p:nvPr/>
        </p:nvSpPr>
        <p:spPr>
          <a:xfrm>
            <a:off x="3393515" y="4077267"/>
            <a:ext cx="3876635" cy="907908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Employee Fiduciary 401(k)"/>
          <p:cNvSpPr txBox="1"/>
          <p:nvPr/>
        </p:nvSpPr>
        <p:spPr>
          <a:xfrm>
            <a:off x="3961235" y="4148696"/>
            <a:ext cx="2741193" cy="76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Employee Fiduciary 401(k)</a:t>
            </a:r>
          </a:p>
        </p:txBody>
      </p:sp>
      <p:cxnSp>
        <p:nvCxnSpPr>
          <p:cNvPr id="229" name="Straight Connector 51"/>
          <p:cNvCxnSpPr>
            <a:stCxn id="215" idx="0"/>
            <a:endCxn id="217" idx="0"/>
          </p:cNvCxnSpPr>
          <p:nvPr/>
        </p:nvCxnSpPr>
        <p:spPr>
          <a:xfrm flipV="1">
            <a:off x="2030518" y="6901669"/>
            <a:ext cx="1" cy="1083960"/>
          </a:xfrm>
          <a:prstGeom prst="straightConnector1">
            <a:avLst/>
          </a:prstGeom>
          <a:ln w="38100">
            <a:solidFill>
              <a:srgbClr val="F79646"/>
            </a:solidFill>
            <a:prstDash val="dash"/>
            <a:tailEnd type="triangle"/>
          </a:ln>
        </p:spPr>
      </p:cxnSp>
      <p:pic>
        <p:nvPicPr>
          <p:cNvPr id="230" name="Picture 139" descr="Picture 13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790261" y="4334933"/>
            <a:ext cx="1364009" cy="295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140" descr="Picture 140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066731" y="2600960"/>
            <a:ext cx="811071" cy="55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141" descr="Picture 14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029019" y="5852159"/>
            <a:ext cx="886495" cy="476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142" descr="Picture 142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9177792" y="6719146"/>
            <a:ext cx="588950" cy="588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143" descr="Picture 143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852875" y="4985173"/>
            <a:ext cx="1238784" cy="454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144" descr="Picture 144"/>
          <p:cNvPicPr>
            <a:picLocks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901571" y="3359573"/>
            <a:ext cx="1141391" cy="46972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36" name="Straight Connector 37"/>
          <p:cNvCxnSpPr>
            <a:stCxn id="209" idx="0"/>
            <a:endCxn id="217" idx="0"/>
          </p:cNvCxnSpPr>
          <p:nvPr/>
        </p:nvCxnSpPr>
        <p:spPr>
          <a:xfrm rot="5400000">
            <a:off x="2686050" y="5060950"/>
            <a:ext cx="1181100" cy="2489200"/>
          </a:xfrm>
          <a:prstGeom prst="bentConnector3">
            <a:avLst>
              <a:gd name="adj1" fmla="val 47311"/>
            </a:avLst>
          </a:prstGeom>
          <a:ln w="38100">
            <a:solidFill>
              <a:srgbClr val="F79646"/>
            </a:solidFill>
            <a:headEnd type="triangle"/>
            <a:tailEnd type="triangle"/>
          </a:ln>
        </p:spPr>
      </p:cxnSp>
      <p:cxnSp>
        <p:nvCxnSpPr>
          <p:cNvPr id="237" name="Elbow Connector 39"/>
          <p:cNvCxnSpPr>
            <a:stCxn id="215" idx="0"/>
            <a:endCxn id="227" idx="0"/>
          </p:cNvCxnSpPr>
          <p:nvPr/>
        </p:nvCxnSpPr>
        <p:spPr>
          <a:xfrm flipV="1">
            <a:off x="2032000" y="4533900"/>
            <a:ext cx="3302000" cy="3454400"/>
          </a:xfrm>
          <a:prstGeom prst="bentConnector3">
            <a:avLst>
              <a:gd name="adj1" fmla="val -37307"/>
            </a:avLst>
          </a:prstGeom>
          <a:ln w="38100">
            <a:solidFill>
              <a:srgbClr val="F79646"/>
            </a:solidFill>
            <a:headEnd type="triangle"/>
          </a:ln>
        </p:spPr>
      </p:cxnSp>
      <p:sp>
        <p:nvSpPr>
          <p:cNvPr id="238" name="Oval"/>
          <p:cNvSpPr/>
          <p:nvPr/>
        </p:nvSpPr>
        <p:spPr>
          <a:xfrm>
            <a:off x="4802367" y="1519681"/>
            <a:ext cx="1084215" cy="638901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" name="Some  Fund Co.s"/>
          <p:cNvSpPr txBox="1"/>
          <p:nvPr/>
        </p:nvSpPr>
        <p:spPr>
          <a:xfrm>
            <a:off x="4961147" y="1297857"/>
            <a:ext cx="766655" cy="1082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50240">
              <a:defRPr sz="11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defTabSz="650240">
              <a:defRPr sz="11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Some  Fund Co.s</a:t>
            </a:r>
          </a:p>
        </p:txBody>
      </p:sp>
      <p:sp>
        <p:nvSpPr>
          <p:cNvPr id="240" name="Oval"/>
          <p:cNvSpPr/>
          <p:nvPr/>
        </p:nvSpPr>
        <p:spPr>
          <a:xfrm>
            <a:off x="3285140" y="1519681"/>
            <a:ext cx="1084216" cy="638901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" name="DST Vision"/>
          <p:cNvSpPr txBox="1"/>
          <p:nvPr/>
        </p:nvSpPr>
        <p:spPr>
          <a:xfrm>
            <a:off x="3443920" y="1393107"/>
            <a:ext cx="766656" cy="892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50240">
              <a:defRPr sz="11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defTabSz="650240">
              <a:defRPr sz="11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DST Vision</a:t>
            </a:r>
          </a:p>
        </p:txBody>
      </p:sp>
      <p:sp>
        <p:nvSpPr>
          <p:cNvPr id="267" name="Elbow Connector 50"/>
          <p:cNvSpPr/>
          <p:nvPr/>
        </p:nvSpPr>
        <p:spPr>
          <a:xfrm>
            <a:off x="4375665" y="1829486"/>
            <a:ext cx="367891" cy="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F79646"/>
            </a:solidFill>
            <a:tailEnd type="triangle"/>
          </a:ln>
        </p:spPr>
        <p:txBody>
          <a:bodyPr/>
          <a:lstStyle/>
          <a:p>
            <a:endParaRPr/>
          </a:p>
        </p:txBody>
      </p:sp>
      <p:cxnSp>
        <p:nvCxnSpPr>
          <p:cNvPr id="243" name="Straight Connector 71"/>
          <p:cNvCxnSpPr>
            <a:stCxn id="240" idx="0"/>
            <a:endCxn id="265" idx="0"/>
          </p:cNvCxnSpPr>
          <p:nvPr/>
        </p:nvCxnSpPr>
        <p:spPr>
          <a:xfrm flipH="1" flipV="1">
            <a:off x="2026444" y="1839131"/>
            <a:ext cx="1800804" cy="1"/>
          </a:xfrm>
          <a:prstGeom prst="straightConnector1">
            <a:avLst/>
          </a:prstGeom>
          <a:ln w="38100">
            <a:solidFill>
              <a:srgbClr val="F79646"/>
            </a:solidFill>
            <a:tailEnd type="triangle"/>
          </a:ln>
        </p:spPr>
      </p:cxnSp>
      <p:pic>
        <p:nvPicPr>
          <p:cNvPr id="244" name="Picture 55" descr="Picture 55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148642" y="395472"/>
            <a:ext cx="3851293" cy="688849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extBox 56"/>
          <p:cNvSpPr txBox="1"/>
          <p:nvPr/>
        </p:nvSpPr>
        <p:spPr>
          <a:xfrm>
            <a:off x="5864257" y="320885"/>
            <a:ext cx="2297685" cy="38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sz="18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Client View</a:t>
            </a:r>
          </a:p>
        </p:txBody>
      </p:sp>
      <p:sp>
        <p:nvSpPr>
          <p:cNvPr id="246" name="TextBox 76"/>
          <p:cNvSpPr txBox="1"/>
          <p:nvPr/>
        </p:nvSpPr>
        <p:spPr>
          <a:xfrm>
            <a:off x="9022930" y="320884"/>
            <a:ext cx="3765124" cy="38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sz="1800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Business Support Functions</a:t>
            </a:r>
          </a:p>
        </p:txBody>
      </p:sp>
      <p:sp>
        <p:nvSpPr>
          <p:cNvPr id="247" name="Oval"/>
          <p:cNvSpPr/>
          <p:nvPr/>
        </p:nvSpPr>
        <p:spPr>
          <a:xfrm>
            <a:off x="5444108" y="2217580"/>
            <a:ext cx="1850847" cy="733557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8" name="Netx Investor"/>
          <p:cNvSpPr txBox="1"/>
          <p:nvPr/>
        </p:nvSpPr>
        <p:spPr>
          <a:xfrm>
            <a:off x="5715158" y="1903384"/>
            <a:ext cx="1308747" cy="136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50240">
              <a:defRPr sz="1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defTabSz="650240">
              <a:defRPr sz="1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Netx Investor</a:t>
            </a:r>
          </a:p>
        </p:txBody>
      </p:sp>
      <p:sp>
        <p:nvSpPr>
          <p:cNvPr id="249" name="Oval"/>
          <p:cNvSpPr/>
          <p:nvPr/>
        </p:nvSpPr>
        <p:spPr>
          <a:xfrm>
            <a:off x="5452607" y="3167883"/>
            <a:ext cx="1817541" cy="733557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0" name="TD Adviser Client"/>
          <p:cNvSpPr txBox="1"/>
          <p:nvPr/>
        </p:nvSpPr>
        <p:spPr>
          <a:xfrm>
            <a:off x="5718780" y="2853687"/>
            <a:ext cx="1285195" cy="136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50240">
              <a:defRPr sz="1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defTabSz="650240">
              <a:defRPr sz="1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TD Adviser Client</a:t>
            </a:r>
          </a:p>
        </p:txBody>
      </p:sp>
      <p:sp>
        <p:nvSpPr>
          <p:cNvPr id="251" name="TextBox 57"/>
          <p:cNvSpPr txBox="1"/>
          <p:nvPr/>
        </p:nvSpPr>
        <p:spPr>
          <a:xfrm>
            <a:off x="10198074" y="1009177"/>
            <a:ext cx="2384214" cy="7610349"/>
          </a:xfrm>
          <a:prstGeom prst="rect">
            <a:avLst/>
          </a:prstGeom>
          <a:ln w="12700">
            <a:solidFill>
              <a:srgbClr val="F79646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Mac Mail – email client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Office365 – email engine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Global Relay - archiving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File Storage and 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Encrypted eMail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    Citrix ShareFile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Web Hosting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    Network Solutions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Telephony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Conference Call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Video Conferencing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Outbound FAX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Password Management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Bookkeeping Online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Email Marketing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Scheduling</a:t>
            </a:r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65024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Integrations</a:t>
            </a:r>
          </a:p>
        </p:txBody>
      </p:sp>
      <p:sp>
        <p:nvSpPr>
          <p:cNvPr id="252" name="TextBox 59"/>
          <p:cNvSpPr txBox="1"/>
          <p:nvPr/>
        </p:nvSpPr>
        <p:spPr>
          <a:xfrm>
            <a:off x="5357677" y="5509578"/>
            <a:ext cx="1275674" cy="37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Client Portal</a:t>
            </a:r>
          </a:p>
        </p:txBody>
      </p:sp>
      <p:sp>
        <p:nvSpPr>
          <p:cNvPr id="253" name="Oval"/>
          <p:cNvSpPr/>
          <p:nvPr/>
        </p:nvSpPr>
        <p:spPr>
          <a:xfrm>
            <a:off x="5481295" y="938445"/>
            <a:ext cx="1776473" cy="736650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4" name="Client Retirement Plans"/>
          <p:cNvSpPr txBox="1"/>
          <p:nvPr/>
        </p:nvSpPr>
        <p:spPr>
          <a:xfrm>
            <a:off x="5774713" y="835345"/>
            <a:ext cx="1256156" cy="942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50240">
              <a:defRPr sz="1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defTabSz="650240">
              <a:defRPr sz="11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Client Retirement Plans</a:t>
            </a:r>
          </a:p>
        </p:txBody>
      </p:sp>
      <p:cxnSp>
        <p:nvCxnSpPr>
          <p:cNvPr id="255" name="Straight Connector 73"/>
          <p:cNvCxnSpPr>
            <a:stCxn id="253" idx="0"/>
            <a:endCxn id="265" idx="0"/>
          </p:cNvCxnSpPr>
          <p:nvPr/>
        </p:nvCxnSpPr>
        <p:spPr>
          <a:xfrm flipH="1">
            <a:off x="2032000" y="1308100"/>
            <a:ext cx="4343400" cy="533400"/>
          </a:xfrm>
          <a:prstGeom prst="bentConnector3">
            <a:avLst>
              <a:gd name="adj1" fmla="val 126900"/>
            </a:avLst>
          </a:prstGeom>
          <a:ln w="38100">
            <a:solidFill>
              <a:srgbClr val="F79646"/>
            </a:solidFill>
            <a:tailEnd type="triangle"/>
          </a:ln>
        </p:spPr>
      </p:cxnSp>
      <p:cxnSp>
        <p:nvCxnSpPr>
          <p:cNvPr id="256" name="Elbow Connector 30"/>
          <p:cNvCxnSpPr>
            <a:stCxn id="223" idx="0"/>
            <a:endCxn id="219" idx="0"/>
          </p:cNvCxnSpPr>
          <p:nvPr/>
        </p:nvCxnSpPr>
        <p:spPr>
          <a:xfrm flipV="1">
            <a:off x="4203700" y="6896100"/>
            <a:ext cx="1282700" cy="2120900"/>
          </a:xfrm>
          <a:prstGeom prst="bentConnector3">
            <a:avLst>
              <a:gd name="adj1" fmla="val -91089"/>
            </a:avLst>
          </a:prstGeom>
          <a:ln w="38100">
            <a:solidFill>
              <a:srgbClr val="F79646"/>
            </a:solidFill>
            <a:prstDash val="dash"/>
            <a:tailEnd type="triangle"/>
          </a:ln>
        </p:spPr>
      </p:cxnSp>
      <p:cxnSp>
        <p:nvCxnSpPr>
          <p:cNvPr id="257" name="Straight Arrow Connector 34"/>
          <p:cNvCxnSpPr>
            <a:stCxn id="219" idx="0"/>
            <a:endCxn id="221" idx="0"/>
          </p:cNvCxnSpPr>
          <p:nvPr/>
        </p:nvCxnSpPr>
        <p:spPr>
          <a:xfrm>
            <a:off x="5490174" y="6901670"/>
            <a:ext cx="1" cy="1284364"/>
          </a:xfrm>
          <a:prstGeom prst="straightConnector1">
            <a:avLst/>
          </a:prstGeom>
          <a:ln w="38100">
            <a:solidFill>
              <a:srgbClr val="F79646"/>
            </a:solidFill>
            <a:headEnd type="triangle"/>
            <a:tailEnd type="triangle"/>
          </a:ln>
        </p:spPr>
      </p:cxnSp>
      <p:pic>
        <p:nvPicPr>
          <p:cNvPr id="258" name="Picture 2" descr="Picture 2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8930399" y="8128000"/>
            <a:ext cx="1083734" cy="528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Picture 5" descr="Picture 5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8804230" y="1931246"/>
            <a:ext cx="1336073" cy="334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6" descr="Picture 6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8832385" y="7694507"/>
            <a:ext cx="1279762" cy="23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icture 15" descr="Picture 15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9033195" y="975359"/>
            <a:ext cx="878143" cy="48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icture 21" descr="Picture 21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9001851" y="1517226"/>
            <a:ext cx="940831" cy="258592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traight Arrow Connector 52"/>
          <p:cNvSpPr/>
          <p:nvPr/>
        </p:nvSpPr>
        <p:spPr>
          <a:xfrm>
            <a:off x="4796861" y="5955523"/>
            <a:ext cx="1" cy="550833"/>
          </a:xfrm>
          <a:prstGeom prst="line">
            <a:avLst/>
          </a:prstGeom>
          <a:ln w="38100">
            <a:solidFill>
              <a:srgbClr val="F79646"/>
            </a:solidFill>
            <a:headEnd type="triangle"/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4" name="Line"/>
          <p:cNvSpPr/>
          <p:nvPr/>
        </p:nvSpPr>
        <p:spPr>
          <a:xfrm flipV="1">
            <a:off x="1138711" y="1892893"/>
            <a:ext cx="1" cy="1588622"/>
          </a:xfrm>
          <a:prstGeom prst="line">
            <a:avLst/>
          </a:prstGeom>
          <a:ln w="38100">
            <a:solidFill>
              <a:srgbClr val="F3901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65" name="Oval"/>
          <p:cNvSpPr/>
          <p:nvPr/>
        </p:nvSpPr>
        <p:spPr>
          <a:xfrm>
            <a:off x="1117674" y="1472353"/>
            <a:ext cx="1817541" cy="733557"/>
          </a:xfrm>
          <a:prstGeom prst="ellipse">
            <a:avLst/>
          </a:prstGeom>
          <a:solidFill>
            <a:srgbClr val="215588"/>
          </a:solidFill>
          <a:ln w="12700">
            <a:solidFill>
              <a:srgbClr val="558ED5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6" name="ByAllAccounts"/>
          <p:cNvSpPr txBox="1"/>
          <p:nvPr/>
        </p:nvSpPr>
        <p:spPr>
          <a:xfrm>
            <a:off x="1217383" y="1282951"/>
            <a:ext cx="1701994" cy="1044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50240">
              <a:defRPr sz="1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defTabSz="650240">
              <a:defRPr sz="1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ByAllAccounts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Your Turn"/>
          <p:cNvSpPr txBox="1">
            <a:spLocks noGrp="1"/>
          </p:cNvSpPr>
          <p:nvPr>
            <p:ph type="body" idx="1"/>
          </p:nvPr>
        </p:nvSpPr>
        <p:spPr>
          <a:xfrm>
            <a:off x="3045856" y="1562100"/>
            <a:ext cx="8206344" cy="62865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Your Turn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556872" y="245670"/>
            <a:ext cx="4224518" cy="237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9891115" cy="1902107"/>
          </a:xfrm>
          <a:prstGeom prst="rect">
            <a:avLst/>
          </a:prstGeom>
        </p:spPr>
        <p:txBody>
          <a:bodyPr/>
          <a:lstStyle/>
          <a:p>
            <a:pPr>
              <a:defRPr sz="49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Intermediate JavaScript Coding </a:t>
            </a:r>
          </a:p>
          <a:p>
            <a:pPr>
              <a:defRPr sz="49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for Financial Planners</a:t>
            </a:r>
          </a:p>
        </p:txBody>
      </p:sp>
      <p:sp>
        <p:nvSpPr>
          <p:cNvPr id="13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78541" y="2275841"/>
            <a:ext cx="12102736" cy="706654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Agenda:</a:t>
            </a:r>
          </a:p>
          <a:p>
            <a:pPr marL="889000" lvl="1" indent="-444500">
              <a:spcBef>
                <a:spcPts val="800"/>
              </a:spcBef>
              <a:buSzPct val="75000"/>
              <a:buFontTx/>
              <a:buChar char="•"/>
              <a:defRPr sz="3600"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Review event-driven, functional, and imperative programming styles. </a:t>
            </a:r>
          </a:p>
          <a:p>
            <a:pPr marL="889000" lvl="1" indent="-444500">
              <a:spcBef>
                <a:spcPts val="800"/>
              </a:spcBef>
              <a:buSzPct val="75000"/>
              <a:buFontTx/>
              <a:buChar char="•"/>
              <a:defRPr sz="3600"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Practice coding APIs for working with text, arrays, dates, regular expressions, and basic manipulation of the DOM, </a:t>
            </a:r>
          </a:p>
          <a:p>
            <a:pPr marL="889000" lvl="1" indent="-444500">
              <a:spcBef>
                <a:spcPts val="800"/>
              </a:spcBef>
              <a:buSzPct val="75000"/>
              <a:buFontTx/>
              <a:buChar char="•"/>
              <a:defRPr sz="3600">
                <a:solidFill>
                  <a:srgbClr val="00549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We will 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not</a:t>
            </a:r>
            <a:r>
              <a:t> review any I/O, such as networking, storage, or graphics facilities, relying on the host environment in which it is embedded.</a:t>
            </a:r>
          </a:p>
        </p:txBody>
      </p:sp>
      <p:sp>
        <p:nvSpPr>
          <p:cNvPr id="135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2353673" y="9079608"/>
            <a:ext cx="245738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hoosing the Right Technology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r>
              <a:t>Choosing the Right Technology</a:t>
            </a:r>
          </a:p>
        </p:txBody>
      </p:sp>
      <p:sp>
        <p:nvSpPr>
          <p:cNvPr id="140" name="April 2018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April 2018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esigned for…"/>
          <p:cNvSpPr txBox="1">
            <a:spLocks noGrp="1"/>
          </p:cNvSpPr>
          <p:nvPr>
            <p:ph type="body" idx="1"/>
          </p:nvPr>
        </p:nvSpPr>
        <p:spPr>
          <a:xfrm>
            <a:off x="1057583" y="1562100"/>
            <a:ext cx="10194617" cy="62865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Designed for </a:t>
            </a:r>
          </a:p>
          <a:p>
            <a:pPr lvl="1"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new &amp; experienced planners and owners</a:t>
            </a:r>
          </a:p>
          <a:p>
            <a:pPr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Framework for making your technology decisions</a:t>
            </a:r>
          </a:p>
          <a:p>
            <a:pPr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…and evaluating your next technology moves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readth &amp; Dep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6258">
              <a:defRPr sz="392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Breadth &amp; Depth</a:t>
            </a:r>
          </a:p>
        </p:txBody>
      </p:sp>
      <p:sp>
        <p:nvSpPr>
          <p:cNvPr id="145" name="A financial planning business nee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financial planning business needs</a:t>
            </a:r>
          </a:p>
          <a:p>
            <a:pPr lvl="1"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Hardware</a:t>
            </a:r>
          </a:p>
          <a:p>
            <a:pPr lvl="1"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“Software”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…a lot of choi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6258">
              <a:defRPr sz="392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…a lot of choices</a:t>
            </a:r>
          </a:p>
        </p:txBody>
      </p:sp>
      <p:sp>
        <p:nvSpPr>
          <p:cNvPr id="148" name="Phones…"/>
          <p:cNvSpPr txBox="1">
            <a:spLocks noGrp="1"/>
          </p:cNvSpPr>
          <p:nvPr>
            <p:ph type="body" sz="quarter" idx="1"/>
          </p:nvPr>
        </p:nvSpPr>
        <p:spPr>
          <a:xfrm>
            <a:off x="1162666" y="1562100"/>
            <a:ext cx="2524105" cy="7623001"/>
          </a:xfrm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110000"/>
              </a:lnSpc>
              <a:spcBef>
                <a:spcPts val="700"/>
              </a:spcBef>
              <a:buSzTx/>
              <a:buNone/>
              <a:defRPr sz="2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Phones</a:t>
            </a:r>
          </a:p>
          <a:p>
            <a:pPr marL="0" indent="0">
              <a:lnSpc>
                <a:spcPct val="110000"/>
              </a:lnSpc>
              <a:spcBef>
                <a:spcPts val="700"/>
              </a:spcBef>
              <a:buSzTx/>
              <a:buNone/>
              <a:defRPr sz="2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Computers</a:t>
            </a:r>
          </a:p>
          <a:p>
            <a:pPr marL="0" indent="0">
              <a:lnSpc>
                <a:spcPct val="110000"/>
              </a:lnSpc>
              <a:spcBef>
                <a:spcPts val="700"/>
              </a:spcBef>
              <a:buSzTx/>
              <a:buNone/>
              <a:defRPr sz="2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Printers</a:t>
            </a:r>
          </a:p>
          <a:p>
            <a:pPr marL="0" indent="0">
              <a:lnSpc>
                <a:spcPct val="110000"/>
              </a:lnSpc>
              <a:spcBef>
                <a:spcPts val="700"/>
              </a:spcBef>
              <a:buSzTx/>
              <a:buNone/>
              <a:defRPr sz="2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Scanners</a:t>
            </a:r>
          </a:p>
          <a:p>
            <a:pPr marL="0" indent="0">
              <a:lnSpc>
                <a:spcPct val="110000"/>
              </a:lnSpc>
              <a:spcBef>
                <a:spcPts val="700"/>
              </a:spcBef>
              <a:buSzTx/>
              <a:buNone/>
              <a:defRPr sz="2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Fax</a:t>
            </a:r>
          </a:p>
          <a:p>
            <a:pPr marL="0" indent="0">
              <a:lnSpc>
                <a:spcPct val="110000"/>
              </a:lnSpc>
              <a:spcBef>
                <a:spcPts val="700"/>
              </a:spcBef>
              <a:buSzTx/>
              <a:buNone/>
              <a:defRPr sz="2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Shredder</a:t>
            </a:r>
          </a:p>
        </p:txBody>
      </p:sp>
      <p:sp>
        <p:nvSpPr>
          <p:cNvPr id="149" name="Financial planning tools…"/>
          <p:cNvSpPr txBox="1"/>
          <p:nvPr/>
        </p:nvSpPr>
        <p:spPr>
          <a:xfrm>
            <a:off x="3673461" y="1562100"/>
            <a:ext cx="4310027" cy="762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Financial planning tools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CRM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Data gathering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Risk assessment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Portfolio management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Account aggregation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Investment analytics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Rebalancing &amp; Trading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Document management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Document storage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Password manager</a:t>
            </a:r>
          </a:p>
          <a:p>
            <a:pPr algn="l">
              <a:lnSpc>
                <a:spcPct val="110000"/>
              </a:lnSpc>
              <a:spcBef>
                <a:spcPts val="700"/>
              </a:spcBef>
              <a:defRPr sz="200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Client portal</a:t>
            </a:r>
          </a:p>
        </p:txBody>
      </p:sp>
      <p:sp>
        <p:nvSpPr>
          <p:cNvPr id="150" name="Meeting scheduling…"/>
          <p:cNvSpPr txBox="1"/>
          <p:nvPr/>
        </p:nvSpPr>
        <p:spPr>
          <a:xfrm>
            <a:off x="7541924" y="1581525"/>
            <a:ext cx="5418893" cy="762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Meeting scheduling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Meeting notes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Virtual meeting tools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Social Security analysis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Tax planning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Tax preparation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Website management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VoIP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Social Media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Process automation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Book keeping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Billing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Office tools </a:t>
            </a:r>
            <a:br/>
            <a:r>
              <a:t>   (documents, worksheets, presentation)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Email archiving &amp; hosting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Virtual assistant</a:t>
            </a:r>
          </a:p>
          <a:p>
            <a:pPr algn="l" defTabSz="566674">
              <a:lnSpc>
                <a:spcPct val="110000"/>
              </a:lnSpc>
              <a:spcBef>
                <a:spcPts val="600"/>
              </a:spcBef>
              <a:defRPr sz="1940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Training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Behavioral Economics:   With so many choices, how do you choose?"/>
          <p:cNvSpPr txBox="1">
            <a:spLocks noGrp="1"/>
          </p:cNvSpPr>
          <p:nvPr>
            <p:ph type="body" idx="1"/>
          </p:nvPr>
        </p:nvSpPr>
        <p:spPr>
          <a:xfrm>
            <a:off x="1030092" y="1562100"/>
            <a:ext cx="10222108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Behavioral Economics:  </a:t>
            </a:r>
            <a:br/>
            <a:r>
              <a:t>With so many choices, how do you choose?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creen Shot 2018-04-13 at 2.30.17 PM.png" descr="Screen Shot 2018-04-13 at 2.30.17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35480" y="-1"/>
            <a:ext cx="726774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"/>
          <p:cNvSpPr/>
          <p:nvPr/>
        </p:nvSpPr>
        <p:spPr>
          <a:xfrm rot="10800000">
            <a:off x="-208783" y="1117999"/>
            <a:ext cx="3316319" cy="8736364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7" name="Rectangle"/>
          <p:cNvSpPr/>
          <p:nvPr/>
        </p:nvSpPr>
        <p:spPr>
          <a:xfrm rot="10800000">
            <a:off x="6457798" y="1117999"/>
            <a:ext cx="3316319" cy="8736364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8" name="Rectangle"/>
          <p:cNvSpPr/>
          <p:nvPr/>
        </p:nvSpPr>
        <p:spPr>
          <a:xfrm>
            <a:off x="9765410" y="1117999"/>
            <a:ext cx="3316320" cy="8736364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9" name="Rectangle"/>
          <p:cNvSpPr/>
          <p:nvPr/>
        </p:nvSpPr>
        <p:spPr>
          <a:xfrm>
            <a:off x="3126772" y="1117999"/>
            <a:ext cx="3316319" cy="8736364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60" name="How we review techn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86258">
              <a:defRPr sz="3920"/>
            </a:pPr>
            <a:r>
              <a:t>How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we</a:t>
            </a:r>
            <a:r>
              <a:t> review technology</a:t>
            </a:r>
          </a:p>
        </p:txBody>
      </p:sp>
      <p:pic>
        <p:nvPicPr>
          <p:cNvPr id="161" name="Shape 73" descr="Shape 7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48946" y="2859358"/>
            <a:ext cx="2200860" cy="513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hape 74" descr="Shape 74"/>
          <p:cNvPicPr>
            <a:picLocks noChangeAspect="1"/>
          </p:cNvPicPr>
          <p:nvPr/>
        </p:nvPicPr>
        <p:blipFill>
          <a:blip r:embed="rId3" cstate="print">
            <a:extLst/>
          </a:blip>
          <a:srcRect r="57371"/>
          <a:stretch>
            <a:fillRect/>
          </a:stretch>
        </p:blipFill>
        <p:spPr>
          <a:xfrm>
            <a:off x="516323" y="4501511"/>
            <a:ext cx="1865949" cy="379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hape 75" descr="Shape 7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09560" y="5682107"/>
            <a:ext cx="1479633" cy="1037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hape 77" descr="Shape 7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56557" y="2871585"/>
            <a:ext cx="3056749" cy="489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hape 78" descr="Shape 7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462239" y="5921675"/>
            <a:ext cx="2645384" cy="55800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Box 20"/>
          <p:cNvSpPr txBox="1"/>
          <p:nvPr/>
        </p:nvSpPr>
        <p:spPr>
          <a:xfrm>
            <a:off x="967361" y="1630281"/>
            <a:ext cx="964030" cy="47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defTabSz="457200">
              <a:defRPr sz="2400" i="1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CRM</a:t>
            </a:r>
          </a:p>
        </p:txBody>
      </p:sp>
      <p:sp>
        <p:nvSpPr>
          <p:cNvPr id="167" name="TextBox 21"/>
          <p:cNvSpPr txBox="1"/>
          <p:nvPr/>
        </p:nvSpPr>
        <p:spPr>
          <a:xfrm>
            <a:off x="3430198" y="1630281"/>
            <a:ext cx="2709467" cy="47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defTabSz="457200">
              <a:defRPr sz="2400" i="1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Financial Planning</a:t>
            </a:r>
          </a:p>
        </p:txBody>
      </p:sp>
      <p:pic>
        <p:nvPicPr>
          <p:cNvPr id="168" name="Shape 70" descr="Shape 70"/>
          <p:cNvPicPr>
            <a:picLocks noChangeAspect="1"/>
          </p:cNvPicPr>
          <p:nvPr/>
        </p:nvPicPr>
        <p:blipFill>
          <a:blip r:embed="rId7" cstate="print">
            <a:extLst/>
          </a:blip>
          <a:srcRect t="33870" b="34503"/>
          <a:stretch>
            <a:fillRect/>
          </a:stretch>
        </p:blipFill>
        <p:spPr>
          <a:xfrm>
            <a:off x="6967004" y="4213425"/>
            <a:ext cx="2298024" cy="726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Shape 71" descr="Shape 71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7260068" y="2877698"/>
            <a:ext cx="1711780" cy="476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hape 72" descr="Shape 72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7368294" y="5867739"/>
            <a:ext cx="1495328" cy="79344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19"/>
          <p:cNvSpPr txBox="1"/>
          <p:nvPr/>
        </p:nvSpPr>
        <p:spPr>
          <a:xfrm>
            <a:off x="6457798" y="1630281"/>
            <a:ext cx="3316319" cy="47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defTabSz="457200">
              <a:defRPr sz="2400" i="1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Portfolio Management</a:t>
            </a:r>
          </a:p>
        </p:txBody>
      </p:sp>
      <p:sp>
        <p:nvSpPr>
          <p:cNvPr id="172" name="TextBox 19"/>
          <p:cNvSpPr txBox="1"/>
          <p:nvPr/>
        </p:nvSpPr>
        <p:spPr>
          <a:xfrm>
            <a:off x="9781903" y="1630281"/>
            <a:ext cx="3283335" cy="47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defTabSz="457200">
              <a:defRPr sz="2400" i="1">
                <a:solidFill>
                  <a:srgbClr val="00549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Portfolio Rebalancing</a:t>
            </a:r>
          </a:p>
        </p:txBody>
      </p:sp>
      <p:grpSp>
        <p:nvGrpSpPr>
          <p:cNvPr id="175" name="Group"/>
          <p:cNvGrpSpPr/>
          <p:nvPr/>
        </p:nvGrpSpPr>
        <p:grpSpPr>
          <a:xfrm>
            <a:off x="10065734" y="2725917"/>
            <a:ext cx="2715673" cy="780416"/>
            <a:chOff x="0" y="0"/>
            <a:chExt cx="2715672" cy="780415"/>
          </a:xfrm>
        </p:grpSpPr>
        <p:pic>
          <p:nvPicPr>
            <p:cNvPr id="173" name="Screen Shot 2018-04-13 at 2.37.26 PM.png" descr="Screen Shot 2018-04-13 at 2.37.26 PM.png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rcRect r="66229"/>
            <a:stretch>
              <a:fillRect/>
            </a:stretch>
          </p:blipFill>
          <p:spPr>
            <a:xfrm>
              <a:off x="669131" y="0"/>
              <a:ext cx="1377726" cy="413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Screen Shot 2018-04-13 at 2.37.26 PM.png" descr="Screen Shot 2018-04-13 at 2.37.26 PM.png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rcRect l="33433"/>
            <a:stretch>
              <a:fillRect/>
            </a:stretch>
          </p:blipFill>
          <p:spPr>
            <a:xfrm>
              <a:off x="0" y="366536"/>
              <a:ext cx="2715673" cy="4138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6" name="Screen Shot 2018-04-13 at 2.40.03 PM.png" descr="Screen Shot 2018-04-13 at 2.40.03 PM.png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0383103" y="5942966"/>
            <a:ext cx="2080934" cy="64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Screen Shot 2018-04-13 at 2.41.31 PM.png" descr="Screen Shot 2018-04-13 at 2.41.31 PM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10564573" y="4341769"/>
            <a:ext cx="1717994" cy="6135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Group"/>
          <p:cNvGrpSpPr/>
          <p:nvPr/>
        </p:nvGrpSpPr>
        <p:grpSpPr>
          <a:xfrm>
            <a:off x="10568580" y="7563019"/>
            <a:ext cx="1709981" cy="793440"/>
            <a:chOff x="0" y="0"/>
            <a:chExt cx="1709979" cy="793438"/>
          </a:xfrm>
        </p:grpSpPr>
        <p:pic>
          <p:nvPicPr>
            <p:cNvPr id="178" name="Screen Shot 2018-04-13 at 2.45.33 PM.png" descr="Screen Shot 2018-04-13 at 2.45.33 PM.png"/>
            <p:cNvPicPr>
              <a:picLocks noChangeAspect="1"/>
            </p:cNvPicPr>
            <p:nvPr/>
          </p:nvPicPr>
          <p:blipFill>
            <a:blip r:embed="rId13" cstate="print">
              <a:extLst/>
            </a:blip>
            <a:stretch>
              <a:fillRect/>
            </a:stretch>
          </p:blipFill>
          <p:spPr>
            <a:xfrm>
              <a:off x="0" y="424238"/>
              <a:ext cx="1709980" cy="369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Shape 71" descr="Shape 71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200215" y="0"/>
              <a:ext cx="1309551" cy="364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1" name="Screen Shot 2018-04-13 at 2.37.26 PM.png" descr="Screen Shot 2018-04-13 at 2.37.26 PM.png"/>
          <p:cNvPicPr>
            <a:picLocks noChangeAspect="1"/>
          </p:cNvPicPr>
          <p:nvPr/>
        </p:nvPicPr>
        <p:blipFill>
          <a:blip r:embed="rId10" cstate="print">
            <a:extLst/>
          </a:blip>
          <a:srcRect r="66229"/>
          <a:stretch>
            <a:fillRect/>
          </a:stretch>
        </p:blipFill>
        <p:spPr>
          <a:xfrm>
            <a:off x="7094997" y="7652955"/>
            <a:ext cx="2041997" cy="613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 Shot 2018-04-13 at 2.51.06 PM.png" descr="Screen Shot 2018-04-13 at 2.51.06 PM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40935" y="7752769"/>
            <a:ext cx="2216883" cy="4139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roup"/>
          <p:cNvGrpSpPr/>
          <p:nvPr/>
        </p:nvGrpSpPr>
        <p:grpSpPr>
          <a:xfrm>
            <a:off x="4022123" y="7324739"/>
            <a:ext cx="1525617" cy="1270001"/>
            <a:chOff x="0" y="0"/>
            <a:chExt cx="1525616" cy="1270000"/>
          </a:xfrm>
        </p:grpSpPr>
        <p:pic>
          <p:nvPicPr>
            <p:cNvPr id="183" name="Image" descr="Image"/>
            <p:cNvPicPr>
              <a:picLocks noChangeAspect="1"/>
            </p:cNvPicPr>
            <p:nvPr/>
          </p:nvPicPr>
          <p:blipFill>
            <a:blip r:embed="rId15" cstate="print">
              <a:extLst/>
            </a:blip>
            <a:stretch>
              <a:fillRect/>
            </a:stretch>
          </p:blipFill>
          <p:spPr>
            <a:xfrm>
              <a:off x="0" y="206573"/>
              <a:ext cx="1525617" cy="8568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4" name="Circle"/>
            <p:cNvSpPr/>
            <p:nvPr/>
          </p:nvSpPr>
          <p:spPr>
            <a:xfrm>
              <a:off x="127808" y="0"/>
              <a:ext cx="1270001" cy="1270000"/>
            </a:xfrm>
            <a:prstGeom prst="ellips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2600"/>
                  </a:solidFill>
                </a:defRPr>
              </a:pPr>
              <a:endParaRPr/>
            </a:p>
          </p:txBody>
        </p:sp>
        <p:sp>
          <p:nvSpPr>
            <p:cNvPr id="185" name="Line"/>
            <p:cNvSpPr/>
            <p:nvPr/>
          </p:nvSpPr>
          <p:spPr>
            <a:xfrm flipH="1" flipV="1">
              <a:off x="360647" y="218166"/>
              <a:ext cx="804323" cy="804324"/>
            </a:xfrm>
            <a:prstGeom prst="line">
              <a:avLst/>
            </a:prstGeom>
            <a:noFill/>
            <a:ln w="1016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pic>
        <p:nvPicPr>
          <p:cNvPr id="187" name="Shape 76" descr="Shape 76"/>
          <p:cNvPicPr>
            <a:picLocks noChangeAspect="1"/>
          </p:cNvPicPr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3837339" y="4268959"/>
            <a:ext cx="1895185" cy="696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Custom</PresentationFormat>
  <Paragraphs>167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Slide 1</vt:lpstr>
      <vt:lpstr>Intermediate JavaScript Coding  for Financial Planners</vt:lpstr>
      <vt:lpstr>Choosing the Right Technology</vt:lpstr>
      <vt:lpstr>Slide 4</vt:lpstr>
      <vt:lpstr>Breadth &amp; Depth</vt:lpstr>
      <vt:lpstr>…a lot of choices</vt:lpstr>
      <vt:lpstr>Slide 7</vt:lpstr>
      <vt:lpstr>Slide 8</vt:lpstr>
      <vt:lpstr>How we review technology</vt:lpstr>
      <vt:lpstr>Criteria</vt:lpstr>
      <vt:lpstr>Technology to Support Growing Businesses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 Boyte</dc:creator>
  <cp:lastModifiedBy>bboyte</cp:lastModifiedBy>
  <cp:revision>1</cp:revision>
  <dcterms:modified xsi:type="dcterms:W3CDTF">2018-04-25T15:09:44Z</dcterms:modified>
</cp:coreProperties>
</file>