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handoutMasterIdLst>
    <p:handoutMasterId r:id="rId23"/>
  </p:handoutMasterIdLst>
  <p:sldIdLst>
    <p:sldId id="276" r:id="rId2"/>
    <p:sldId id="287" r:id="rId3"/>
    <p:sldId id="271" r:id="rId4"/>
    <p:sldId id="272" r:id="rId5"/>
    <p:sldId id="292" r:id="rId6"/>
    <p:sldId id="293" r:id="rId7"/>
    <p:sldId id="294" r:id="rId8"/>
    <p:sldId id="303" r:id="rId9"/>
    <p:sldId id="279" r:id="rId10"/>
    <p:sldId id="274" r:id="rId11"/>
    <p:sldId id="296" r:id="rId12"/>
    <p:sldId id="295" r:id="rId13"/>
    <p:sldId id="297" r:id="rId14"/>
    <p:sldId id="298" r:id="rId15"/>
    <p:sldId id="301" r:id="rId16"/>
    <p:sldId id="299" r:id="rId17"/>
    <p:sldId id="300" r:id="rId18"/>
    <p:sldId id="302" r:id="rId19"/>
    <p:sldId id="261" r:id="rId20"/>
    <p:sldId id="288" r:id="rId21"/>
  </p:sldIdLst>
  <p:sldSz cx="9144000" cy="6858000" type="screen4x3"/>
  <p:notesSz cx="6858000" cy="9144000"/>
  <p:custDataLst>
    <p:tags r:id="rId24"/>
  </p:custDataLst>
  <p:defaultTextStyle>
    <a:defPPr>
      <a:defRPr lang="en-US"/>
    </a:defPPr>
    <a:lvl1pPr algn="l" rtl="0" eaLnBrk="0" fontAlgn="base" hangingPunct="0">
      <a:spcBef>
        <a:spcPct val="0"/>
      </a:spcBef>
      <a:spcAft>
        <a:spcPct val="0"/>
      </a:spcAft>
      <a:defRPr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kern="1200">
        <a:solidFill>
          <a:schemeClr val="tx1"/>
        </a:solidFill>
        <a:latin typeface="Book Antiqua" pitchFamily="18" charset="0"/>
        <a:ea typeface="+mn-ea"/>
        <a:cs typeface="+mn-cs"/>
      </a:defRPr>
    </a:lvl5pPr>
    <a:lvl6pPr marL="2286000" algn="l" defTabSz="914400" rtl="0" eaLnBrk="1" latinLnBrk="0" hangingPunct="1">
      <a:defRPr kern="1200">
        <a:solidFill>
          <a:schemeClr val="tx1"/>
        </a:solidFill>
        <a:latin typeface="Book Antiqua" pitchFamily="18" charset="0"/>
        <a:ea typeface="+mn-ea"/>
        <a:cs typeface="+mn-cs"/>
      </a:defRPr>
    </a:lvl6pPr>
    <a:lvl7pPr marL="2743200" algn="l" defTabSz="914400" rtl="0" eaLnBrk="1" latinLnBrk="0" hangingPunct="1">
      <a:defRPr kern="1200">
        <a:solidFill>
          <a:schemeClr val="tx1"/>
        </a:solidFill>
        <a:latin typeface="Book Antiqua" pitchFamily="18" charset="0"/>
        <a:ea typeface="+mn-ea"/>
        <a:cs typeface="+mn-cs"/>
      </a:defRPr>
    </a:lvl7pPr>
    <a:lvl8pPr marL="3200400" algn="l" defTabSz="914400" rtl="0" eaLnBrk="1" latinLnBrk="0" hangingPunct="1">
      <a:defRPr kern="1200">
        <a:solidFill>
          <a:schemeClr val="tx1"/>
        </a:solidFill>
        <a:latin typeface="Book Antiqua" pitchFamily="18" charset="0"/>
        <a:ea typeface="+mn-ea"/>
        <a:cs typeface="+mn-cs"/>
      </a:defRPr>
    </a:lvl8pPr>
    <a:lvl9pPr marL="3657600" algn="l" defTabSz="914400" rtl="0" eaLnBrk="1" latinLnBrk="0" hangingPunct="1">
      <a:defRPr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429" autoAdjust="0"/>
  </p:normalViewPr>
  <p:slideViewPr>
    <p:cSldViewPr>
      <p:cViewPr varScale="1">
        <p:scale>
          <a:sx n="47" d="100"/>
          <a:sy n="47" d="100"/>
        </p:scale>
        <p:origin x="-6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904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904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904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3E3AD6C-6D51-47CE-B1A1-D9945EFD81C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913D306-EC22-4E04-A31E-C4A0BB49C4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2462A86-0E4E-4DA8-93F9-2EF4E9DBBCCE}" type="slidenum">
              <a:rPr lang="en-US" smtClean="0"/>
              <a:pPr/>
              <a:t>1</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E651435-A7D4-48D2-99E1-CDDC9773EED0}" type="slidenum">
              <a:rPr lang="en-US" smtClean="0"/>
              <a:pPr/>
              <a:t>14</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5B57803-2F53-407D-BFDF-4FD084077AC0}" type="slidenum">
              <a:rPr lang="en-US" smtClean="0"/>
              <a:pPr/>
              <a:t>15</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F216DF4-091B-4B40-824A-8459EF88CFA3}" type="slidenum">
              <a:rPr lang="en-US" smtClean="0"/>
              <a:pPr/>
              <a:t>19</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D7023BF-8FE4-4721-A1C7-B8166053E151}" type="slidenum">
              <a:rPr lang="en-US" smtClean="0"/>
              <a:pPr/>
              <a:t>20</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1D82DDC-5DA2-4BD0-B62B-9F0BF7D42D26}" type="slidenum">
              <a:rPr lang="en-US" smtClean="0"/>
              <a:pPr/>
              <a:t>2</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DD85CFC-CB12-4A8C-A10A-CCC1F631B4C1}" type="slidenum">
              <a:rPr lang="en-US" smtClean="0"/>
              <a:pPr/>
              <a:t>3</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B73E77A-8126-47D3-991F-BDB606BA544F}" type="slidenum">
              <a:rPr lang="en-US" smtClean="0"/>
              <a:pPr/>
              <a:t>4</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41AE56E-35BE-4543-8847-A8AB875A9C6C}" type="slidenum">
              <a:rPr lang="en-US" smtClean="0"/>
              <a:pPr/>
              <a:t>9</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F1A8781-0FA7-4CF7-80E8-26AAC6830A26}" type="slidenum">
              <a:rPr lang="en-US" smtClean="0"/>
              <a:pPr/>
              <a:t>10</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B698531-B132-44C3-8E13-DD019939E412}" type="slidenum">
              <a:rPr lang="en-US" smtClean="0"/>
              <a:pPr/>
              <a:t>11</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430B89C-1323-45E6-BE9D-A213EE5322CD}" type="slidenum">
              <a:rPr lang="en-US" smtClean="0"/>
              <a:pPr/>
              <a:t>12</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0C34E15-0625-401B-8D9B-1C70E099CBA0}" type="slidenum">
              <a:rPr lang="en-US" smtClean="0"/>
              <a:pPr/>
              <a:t>13</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844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844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B5DC65B8-DEE9-458A-A9ED-D44E74DD7B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AB669FC-B8E3-404E-A2A5-E706A594EB90}"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98C6928-04B6-4FEB-B60F-80D3937BB8A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964C8A4-6943-46F6-B713-FE6C90C0FCD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7AFA3C1-E1B1-4A69-AF7B-9A735A456253}"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6CF516A-9A24-4030-8617-D03E41F3778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33DBEFC6-2B97-4BB7-A33B-2FD994772F5B}"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F5441623-FC70-4320-92F1-950AF53F8693}"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3EF208E2-83E7-46AF-A048-B683875B2A6A}"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0AFD72A-CABF-4B57-9A96-EF22CF2FEC7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AF5248A-BAA7-495B-9DB4-2F0B0F8E549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741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4216492-3564-49EA-9CE3-E64219EC412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741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1741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741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741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741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1741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742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742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2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1742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csonlin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info@ncsonlin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asaa.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kcapitano@ncsonline.com" TargetMode="External"/><Relationship Id="rId5" Type="http://schemas.openxmlformats.org/officeDocument/2006/relationships/hyperlink" Target="http://www.sec.gov/rules/final/ia-2204.htm" TargetMode="External"/><Relationship Id="rId4" Type="http://schemas.openxmlformats.org/officeDocument/2006/relationships/hyperlink" Target="http://www.sec.gov/info/cco/ann_review_oversight.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457200" y="1371600"/>
            <a:ext cx="8229600" cy="5257800"/>
          </a:xfrm>
        </p:spPr>
        <p:txBody>
          <a:bodyPr/>
          <a:lstStyle/>
          <a:p>
            <a:pPr algn="ctr" eaLnBrk="1" hangingPunct="1">
              <a:lnSpc>
                <a:spcPct val="80000"/>
              </a:lnSpc>
              <a:buFont typeface="Wingdings" pitchFamily="2" charset="2"/>
              <a:buNone/>
              <a:defRPr/>
            </a:pPr>
            <a:r>
              <a:rPr lang="en-US" sz="2800" b="1" dirty="0" smtClean="0">
                <a:latin typeface="Book Antiqua" pitchFamily="18" charset="0"/>
              </a:rPr>
              <a:t>NCS Web Seminar</a:t>
            </a:r>
          </a:p>
          <a:p>
            <a:pPr algn="ctr" eaLnBrk="1" hangingPunct="1">
              <a:lnSpc>
                <a:spcPct val="80000"/>
              </a:lnSpc>
              <a:buFont typeface="Wingdings" pitchFamily="2" charset="2"/>
              <a:buNone/>
              <a:defRPr/>
            </a:pPr>
            <a:r>
              <a:rPr lang="en-US" sz="2800" b="1" dirty="0" smtClean="0">
                <a:latin typeface="Book Antiqua" pitchFamily="18" charset="0"/>
              </a:rPr>
              <a:t> Annual Review of Advisory Policies and Procedures</a:t>
            </a:r>
          </a:p>
          <a:p>
            <a:pPr algn="ctr" eaLnBrk="1" hangingPunct="1">
              <a:lnSpc>
                <a:spcPct val="80000"/>
              </a:lnSpc>
              <a:buFont typeface="Wingdings" pitchFamily="2" charset="2"/>
              <a:buNone/>
              <a:defRPr/>
            </a:pPr>
            <a:endParaRPr lang="en-US" sz="1400" b="1" i="1" dirty="0" smtClean="0">
              <a:solidFill>
                <a:schemeClr val="tx2"/>
              </a:solidFill>
              <a:latin typeface="Book Antiqua" pitchFamily="18" charset="0"/>
            </a:endParaRPr>
          </a:p>
          <a:p>
            <a:pPr algn="ctr" eaLnBrk="1" hangingPunct="1">
              <a:lnSpc>
                <a:spcPct val="80000"/>
              </a:lnSpc>
              <a:buFont typeface="Wingdings" pitchFamily="2" charset="2"/>
              <a:buNone/>
              <a:defRPr/>
            </a:pPr>
            <a:r>
              <a:rPr lang="en-US" sz="1400" b="1" i="1" dirty="0" smtClean="0">
                <a:solidFill>
                  <a:schemeClr val="tx2"/>
                </a:solidFill>
                <a:latin typeface="Book Antiqua" pitchFamily="18" charset="0"/>
              </a:rPr>
              <a:t>with  </a:t>
            </a:r>
          </a:p>
          <a:p>
            <a:pPr algn="ctr" eaLnBrk="1" hangingPunct="1">
              <a:lnSpc>
                <a:spcPct val="80000"/>
              </a:lnSpc>
              <a:buFont typeface="Wingdings" pitchFamily="2" charset="2"/>
              <a:buNone/>
              <a:defRPr/>
            </a:pPr>
            <a:r>
              <a:rPr lang="en-US" sz="1800" b="1" i="1" dirty="0" smtClean="0">
                <a:solidFill>
                  <a:schemeClr val="tx2"/>
                </a:solidFill>
                <a:latin typeface="Book Antiqua" pitchFamily="18" charset="0"/>
              </a:rPr>
              <a:t>Kelli A. </a:t>
            </a:r>
            <a:r>
              <a:rPr lang="en-US" sz="1800" b="1" i="1" dirty="0" err="1" smtClean="0">
                <a:solidFill>
                  <a:schemeClr val="tx2"/>
                </a:solidFill>
                <a:latin typeface="Book Antiqua" pitchFamily="18" charset="0"/>
              </a:rPr>
              <a:t>Capitano</a:t>
            </a:r>
            <a:r>
              <a:rPr lang="en-US" sz="1800" b="1" i="1" dirty="0" smtClean="0">
                <a:solidFill>
                  <a:schemeClr val="tx2"/>
                </a:solidFill>
                <a:latin typeface="Book Antiqua" pitchFamily="18" charset="0"/>
              </a:rPr>
              <a:t>, J.D., CSCP</a:t>
            </a:r>
            <a:r>
              <a:rPr lang="en-US" sz="1800" b="1" i="1" baseline="30000" dirty="0" smtClean="0">
                <a:solidFill>
                  <a:schemeClr val="tx2"/>
                </a:solidFill>
                <a:latin typeface="Book Antiqua" pitchFamily="18" charset="0"/>
              </a:rPr>
              <a:t>® </a:t>
            </a:r>
          </a:p>
          <a:p>
            <a:pPr algn="ctr" eaLnBrk="1" hangingPunct="1">
              <a:lnSpc>
                <a:spcPct val="80000"/>
              </a:lnSpc>
              <a:buFont typeface="Wingdings" pitchFamily="2" charset="2"/>
              <a:buNone/>
              <a:defRPr/>
            </a:pPr>
            <a:r>
              <a:rPr lang="en-US" sz="1400" b="1" i="1" dirty="0" smtClean="0">
                <a:solidFill>
                  <a:schemeClr val="tx2"/>
                </a:solidFill>
                <a:latin typeface="Book Antiqua" pitchFamily="18" charset="0"/>
              </a:rPr>
              <a:t>of </a:t>
            </a:r>
          </a:p>
          <a:p>
            <a:pPr algn="ctr" eaLnBrk="1" hangingPunct="1">
              <a:lnSpc>
                <a:spcPct val="80000"/>
              </a:lnSpc>
              <a:buFont typeface="Wingdings" pitchFamily="2" charset="2"/>
              <a:buNone/>
              <a:defRPr/>
            </a:pPr>
            <a:r>
              <a:rPr lang="en-US" sz="1400" b="1" i="1" dirty="0" smtClean="0">
                <a:solidFill>
                  <a:schemeClr val="tx2"/>
                </a:solidFill>
                <a:latin typeface="Book Antiqua" pitchFamily="18" charset="0"/>
              </a:rPr>
              <a:t>National Compliance Services, Inc.</a:t>
            </a:r>
          </a:p>
          <a:p>
            <a:pPr algn="ctr" eaLnBrk="1" hangingPunct="1">
              <a:lnSpc>
                <a:spcPct val="80000"/>
              </a:lnSpc>
              <a:buFont typeface="Wingdings" pitchFamily="2" charset="2"/>
              <a:buNone/>
              <a:defRPr/>
            </a:pPr>
            <a:endParaRPr lang="en-US" sz="1400" b="1" i="1" dirty="0" smtClean="0">
              <a:solidFill>
                <a:schemeClr val="tx2"/>
              </a:solidFill>
              <a:latin typeface="Book Antiqua" pitchFamily="18" charset="0"/>
            </a:endParaRPr>
          </a:p>
          <a:p>
            <a:pPr algn="ctr" eaLnBrk="1" hangingPunct="1">
              <a:lnSpc>
                <a:spcPct val="80000"/>
              </a:lnSpc>
              <a:buFont typeface="Wingdings" pitchFamily="2" charset="2"/>
              <a:buNone/>
              <a:defRPr/>
            </a:pPr>
            <a:endParaRPr lang="en-US" sz="1400" b="1" dirty="0" smtClean="0">
              <a:latin typeface="Book Antiqua" pitchFamily="18" charset="0"/>
            </a:endParaRPr>
          </a:p>
          <a:p>
            <a:pPr algn="ctr" eaLnBrk="1" hangingPunct="1">
              <a:lnSpc>
                <a:spcPct val="80000"/>
              </a:lnSpc>
              <a:buFont typeface="Wingdings" pitchFamily="2" charset="2"/>
              <a:buNone/>
              <a:defRPr/>
            </a:pPr>
            <a:r>
              <a:rPr lang="en-US" sz="1400" b="1" dirty="0" smtClean="0">
                <a:latin typeface="Book Antiqua" pitchFamily="18" charset="0"/>
              </a:rPr>
              <a:t>February 18, 2010</a:t>
            </a:r>
          </a:p>
          <a:p>
            <a:pPr algn="ctr" eaLnBrk="1" hangingPunct="1">
              <a:lnSpc>
                <a:spcPct val="80000"/>
              </a:lnSpc>
              <a:buFont typeface="Wingdings" pitchFamily="2" charset="2"/>
              <a:buNone/>
              <a:defRPr/>
            </a:pPr>
            <a:endParaRPr lang="en-US" sz="1400" dirty="0" smtClean="0"/>
          </a:p>
          <a:p>
            <a:pPr algn="ctr" eaLnBrk="1" hangingPunct="1">
              <a:lnSpc>
                <a:spcPct val="80000"/>
              </a:lnSpc>
              <a:buFont typeface="Wingdings" pitchFamily="2" charset="2"/>
              <a:buNone/>
              <a:defRPr/>
            </a:pPr>
            <a:endParaRPr lang="en-US" sz="800" b="1" dirty="0" smtClean="0"/>
          </a:p>
          <a:p>
            <a:pPr algn="ctr" eaLnBrk="1" hangingPunct="1">
              <a:lnSpc>
                <a:spcPct val="80000"/>
              </a:lnSpc>
              <a:buFont typeface="Wingdings" pitchFamily="2" charset="2"/>
              <a:buNone/>
              <a:defRPr/>
            </a:pPr>
            <a:endParaRPr lang="en-US" sz="800" b="1" dirty="0" smtClean="0"/>
          </a:p>
          <a:p>
            <a:pPr algn="ctr" eaLnBrk="1" hangingPunct="1">
              <a:lnSpc>
                <a:spcPct val="80000"/>
              </a:lnSpc>
              <a:buFont typeface="Wingdings" pitchFamily="2" charset="2"/>
              <a:buNone/>
              <a:defRPr/>
            </a:pPr>
            <a:endParaRPr lang="en-US" sz="800" b="1" dirty="0" smtClean="0"/>
          </a:p>
          <a:p>
            <a:pPr algn="ctr" eaLnBrk="1" hangingPunct="1">
              <a:lnSpc>
                <a:spcPct val="80000"/>
              </a:lnSpc>
              <a:buFont typeface="Wingdings" pitchFamily="2" charset="2"/>
              <a:buNone/>
              <a:defRPr/>
            </a:pPr>
            <a:endParaRPr lang="en-US" sz="800" b="1" dirty="0" smtClean="0"/>
          </a:p>
          <a:p>
            <a:pPr algn="ctr" eaLnBrk="1" hangingPunct="1">
              <a:lnSpc>
                <a:spcPct val="80000"/>
              </a:lnSpc>
              <a:buFont typeface="Wingdings" pitchFamily="2" charset="2"/>
              <a:buNone/>
              <a:defRPr/>
            </a:pPr>
            <a:r>
              <a:rPr lang="en-US" sz="1400" b="1" dirty="0" smtClean="0">
                <a:latin typeface="Book Antiqua" pitchFamily="18" charset="0"/>
              </a:rPr>
              <a:t>Delray Beach, FL 33483</a:t>
            </a:r>
          </a:p>
          <a:p>
            <a:pPr algn="ctr" eaLnBrk="1" hangingPunct="1">
              <a:lnSpc>
                <a:spcPct val="80000"/>
              </a:lnSpc>
              <a:buFont typeface="Wingdings" pitchFamily="2" charset="2"/>
              <a:buNone/>
              <a:defRPr/>
            </a:pPr>
            <a:r>
              <a:rPr lang="en-US" sz="1400" b="1" dirty="0" smtClean="0">
                <a:latin typeface="Book Antiqua" pitchFamily="18" charset="0"/>
              </a:rPr>
              <a:t>561-330-7645</a:t>
            </a:r>
          </a:p>
          <a:p>
            <a:pPr algn="ctr" eaLnBrk="1" hangingPunct="1">
              <a:lnSpc>
                <a:spcPct val="80000"/>
              </a:lnSpc>
              <a:buFont typeface="Wingdings" pitchFamily="2" charset="2"/>
              <a:buNone/>
              <a:defRPr/>
            </a:pPr>
            <a:r>
              <a:rPr lang="en-US" sz="1400" b="1" dirty="0" smtClean="0">
                <a:latin typeface="Book Antiqua" pitchFamily="18" charset="0"/>
                <a:hlinkClick r:id="rId3"/>
              </a:rPr>
              <a:t>www.ncsonline.com</a:t>
            </a:r>
            <a:endParaRPr lang="en-US" sz="1400" b="1" dirty="0" smtClean="0">
              <a:latin typeface="Book Antiqua" pitchFamily="18" charset="0"/>
            </a:endParaRPr>
          </a:p>
          <a:p>
            <a:pPr algn="ctr" eaLnBrk="1" hangingPunct="1">
              <a:lnSpc>
                <a:spcPct val="80000"/>
              </a:lnSpc>
              <a:buFont typeface="Wingdings" pitchFamily="2" charset="2"/>
              <a:buNone/>
              <a:defRPr/>
            </a:pPr>
            <a:r>
              <a:rPr lang="en-US" sz="1400" b="1" dirty="0" smtClean="0">
                <a:latin typeface="Book Antiqua" pitchFamily="18" charset="0"/>
                <a:hlinkClick r:id="rId4"/>
              </a:rPr>
              <a:t>info@ncsonline.com</a:t>
            </a:r>
            <a:endParaRPr lang="en-US" sz="1400" b="1" dirty="0" smtClean="0">
              <a:latin typeface="Book Antiqua" pitchFamily="18" charset="0"/>
            </a:endParaRPr>
          </a:p>
          <a:p>
            <a:pPr algn="ctr" eaLnBrk="1" hangingPunct="1">
              <a:lnSpc>
                <a:spcPct val="80000"/>
              </a:lnSpc>
              <a:buFont typeface="Wingdings" pitchFamily="2" charset="2"/>
              <a:buNone/>
              <a:defRPr/>
            </a:pPr>
            <a:endParaRPr lang="en-US" sz="1400" b="1" dirty="0" smtClean="0">
              <a:latin typeface="Book Antiqua" pitchFamily="18" charset="0"/>
            </a:endParaRPr>
          </a:p>
          <a:p>
            <a:pPr algn="ctr" eaLnBrk="1" hangingPunct="1">
              <a:lnSpc>
                <a:spcPct val="80000"/>
              </a:lnSpc>
              <a:buFont typeface="Wingdings" pitchFamily="2" charset="2"/>
              <a:buNone/>
              <a:defRPr/>
            </a:pPr>
            <a:endParaRPr lang="en-US" sz="1400" b="1" dirty="0" smtClean="0">
              <a:latin typeface="Book Antiqua" pitchFamily="18" charset="0"/>
            </a:endParaRPr>
          </a:p>
          <a:p>
            <a:pPr algn="ctr" eaLnBrk="1" hangingPunct="1">
              <a:lnSpc>
                <a:spcPct val="80000"/>
              </a:lnSpc>
              <a:buFont typeface="Wingdings" pitchFamily="2" charset="2"/>
              <a:buNone/>
              <a:defRPr/>
            </a:pPr>
            <a:r>
              <a:rPr lang="en-US" sz="1200" dirty="0" smtClean="0">
                <a:latin typeface="Book Antiqua" pitchFamily="18" charset="0"/>
              </a:rPr>
              <a:t>©2010 National Compliance Services, Inc. </a:t>
            </a:r>
          </a:p>
          <a:p>
            <a:pPr algn="ctr" eaLnBrk="1" hangingPunct="1">
              <a:lnSpc>
                <a:spcPct val="80000"/>
              </a:lnSpc>
              <a:buFont typeface="Wingdings" pitchFamily="2" charset="2"/>
              <a:buNone/>
              <a:defRPr/>
            </a:pPr>
            <a:endParaRPr lang="en-US" sz="1400" b="1" dirty="0" smtClean="0">
              <a:latin typeface="Book Antiqua" pitchFamily="18" charset="0"/>
            </a:endParaRPr>
          </a:p>
        </p:txBody>
      </p:sp>
      <p:pic>
        <p:nvPicPr>
          <p:cNvPr id="3075" name="Picture 3" descr="NCS Logo Small"/>
          <p:cNvPicPr>
            <a:picLocks noChangeAspect="1" noChangeArrowheads="1"/>
          </p:cNvPicPr>
          <p:nvPr/>
        </p:nvPicPr>
        <p:blipFill>
          <a:blip r:embed="rId5" cstate="print"/>
          <a:srcRect/>
          <a:stretch>
            <a:fillRect/>
          </a:stretch>
        </p:blipFill>
        <p:spPr bwMode="auto">
          <a:xfrm>
            <a:off x="3962400" y="4648200"/>
            <a:ext cx="1066800" cy="371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n-US" dirty="0" smtClean="0">
                <a:latin typeface="Book Antiqua" pitchFamily="18" charset="0"/>
              </a:rPr>
              <a:t>Testing</a:t>
            </a:r>
          </a:p>
        </p:txBody>
      </p:sp>
      <p:sp>
        <p:nvSpPr>
          <p:cNvPr id="142339" name="Rectangle 3"/>
          <p:cNvSpPr>
            <a:spLocks noGrp="1" noChangeArrowheads="1"/>
          </p:cNvSpPr>
          <p:nvPr>
            <p:ph type="body" idx="1"/>
          </p:nvPr>
        </p:nvSpPr>
        <p:spPr>
          <a:xfrm>
            <a:off x="457200" y="1295400"/>
            <a:ext cx="8229600" cy="5334000"/>
          </a:xfrm>
        </p:spPr>
        <p:txBody>
          <a:bodyPr/>
          <a:lstStyle/>
          <a:p>
            <a:pPr eaLnBrk="1" hangingPunct="1">
              <a:lnSpc>
                <a:spcPct val="80000"/>
              </a:lnSpc>
              <a:defRPr/>
            </a:pPr>
            <a:r>
              <a:rPr lang="en-US" sz="2400" b="1" dirty="0" smtClean="0">
                <a:latin typeface="Book Antiqua" pitchFamily="18" charset="0"/>
              </a:rPr>
              <a:t>Review polices and procedures and “test” for adequacy and effectiveness</a:t>
            </a:r>
          </a:p>
          <a:p>
            <a:pPr eaLnBrk="1" hangingPunct="1">
              <a:lnSpc>
                <a:spcPct val="80000"/>
              </a:lnSpc>
              <a:defRPr/>
            </a:pPr>
            <a:r>
              <a:rPr lang="en-US" sz="2400" b="1" dirty="0" smtClean="0">
                <a:latin typeface="Book Antiqua" pitchFamily="18" charset="0"/>
              </a:rPr>
              <a:t>Sample Questions to Ask Yourself</a:t>
            </a:r>
          </a:p>
          <a:p>
            <a:pPr eaLnBrk="1" hangingPunct="1">
              <a:lnSpc>
                <a:spcPct val="80000"/>
              </a:lnSpc>
              <a:buFont typeface="Wingdings" pitchFamily="2" charset="2"/>
              <a:buNone/>
              <a:defRPr/>
            </a:pPr>
            <a:endParaRPr lang="en-US" sz="1400" b="1" dirty="0" smtClean="0">
              <a:latin typeface="Book Antiqua" pitchFamily="18" charset="0"/>
            </a:endParaRPr>
          </a:p>
          <a:p>
            <a:pPr lvl="1" eaLnBrk="1" hangingPunct="1">
              <a:lnSpc>
                <a:spcPct val="80000"/>
              </a:lnSpc>
              <a:defRPr/>
            </a:pPr>
            <a:r>
              <a:rPr lang="en-US" sz="2000" b="1" dirty="0" smtClean="0">
                <a:latin typeface="Book Antiqua" pitchFamily="18" charset="0"/>
              </a:rPr>
              <a:t>Portfolio Management Process</a:t>
            </a:r>
          </a:p>
          <a:p>
            <a:pPr lvl="1" eaLnBrk="1" hangingPunct="1">
              <a:lnSpc>
                <a:spcPct val="80000"/>
              </a:lnSpc>
              <a:buFont typeface="Wingdings" pitchFamily="2" charset="2"/>
              <a:buNone/>
              <a:defRPr/>
            </a:pPr>
            <a:endParaRPr lang="en-US" sz="1400" b="1" dirty="0" smtClean="0">
              <a:latin typeface="Book Antiqua" pitchFamily="18" charset="0"/>
            </a:endParaRPr>
          </a:p>
          <a:p>
            <a:pPr lvl="2" eaLnBrk="1" hangingPunct="1">
              <a:lnSpc>
                <a:spcPct val="80000"/>
              </a:lnSpc>
              <a:defRPr/>
            </a:pPr>
            <a:r>
              <a:rPr lang="en-US" sz="1800" dirty="0" smtClean="0">
                <a:latin typeface="Book Antiqua" pitchFamily="18" charset="0"/>
              </a:rPr>
              <a:t>Do we have a process to ensure that the investment advice provided to our clients is consistent with their expectations, direction, restrictions, and risk tolerance? </a:t>
            </a:r>
          </a:p>
          <a:p>
            <a:pPr lvl="2" eaLnBrk="1" hangingPunct="1">
              <a:lnSpc>
                <a:spcPct val="80000"/>
              </a:lnSpc>
              <a:buFont typeface="Wingdings" pitchFamily="2" charset="2"/>
              <a:buNone/>
              <a:defRPr/>
            </a:pPr>
            <a:endParaRPr lang="en-US" sz="1400" dirty="0" smtClean="0">
              <a:latin typeface="Book Antiqua" pitchFamily="18" charset="0"/>
            </a:endParaRPr>
          </a:p>
          <a:p>
            <a:pPr lvl="2" eaLnBrk="1" hangingPunct="1">
              <a:lnSpc>
                <a:spcPct val="80000"/>
              </a:lnSpc>
              <a:defRPr/>
            </a:pPr>
            <a:r>
              <a:rPr lang="en-US" sz="1800" dirty="0" smtClean="0">
                <a:latin typeface="Book Antiqua" pitchFamily="18" charset="0"/>
              </a:rPr>
              <a:t>Do our investment recommendations carry a greater risk than we have disclosed to our clients? </a:t>
            </a:r>
          </a:p>
          <a:p>
            <a:pPr lvl="2" eaLnBrk="1" hangingPunct="1">
              <a:lnSpc>
                <a:spcPct val="80000"/>
              </a:lnSpc>
              <a:buFont typeface="Wingdings" pitchFamily="2" charset="2"/>
              <a:buNone/>
              <a:defRPr/>
            </a:pPr>
            <a:endParaRPr lang="en-US" sz="1400" dirty="0" smtClean="0">
              <a:latin typeface="Book Antiqua" pitchFamily="18" charset="0"/>
            </a:endParaRPr>
          </a:p>
          <a:p>
            <a:pPr lvl="2" eaLnBrk="1" hangingPunct="1">
              <a:lnSpc>
                <a:spcPct val="80000"/>
              </a:lnSpc>
              <a:defRPr/>
            </a:pPr>
            <a:r>
              <a:rPr lang="en-US" sz="1800" dirty="0" smtClean="0">
                <a:latin typeface="Book Antiqua" pitchFamily="18" charset="0"/>
              </a:rPr>
              <a:t>Are our account management and review practices consistent with our ADV disclosures?</a:t>
            </a:r>
          </a:p>
          <a:p>
            <a:pPr lvl="2" eaLnBrk="1" hangingPunct="1">
              <a:lnSpc>
                <a:spcPct val="80000"/>
              </a:lnSpc>
              <a:buFont typeface="Wingdings" pitchFamily="2" charset="2"/>
              <a:buNone/>
              <a:defRPr/>
            </a:pPr>
            <a:endParaRPr lang="en-US" sz="1400" dirty="0" smtClean="0">
              <a:latin typeface="Book Antiqua" pitchFamily="18" charset="0"/>
            </a:endParaRPr>
          </a:p>
          <a:p>
            <a:pPr lvl="2" eaLnBrk="1" hangingPunct="1">
              <a:lnSpc>
                <a:spcPct val="80000"/>
              </a:lnSpc>
              <a:defRPr/>
            </a:pPr>
            <a:r>
              <a:rPr lang="en-US" sz="1800" dirty="0" smtClean="0">
                <a:latin typeface="Book Antiqua" pitchFamily="18" charset="0"/>
              </a:rPr>
              <a:t>Do we allocate IPOs and other investment opportunities fairly among clients?</a:t>
            </a:r>
          </a:p>
          <a:p>
            <a:pPr lvl="2" eaLnBrk="1" hangingPunct="1">
              <a:lnSpc>
                <a:spcPct val="80000"/>
              </a:lnSpc>
              <a:buFont typeface="Wingdings" pitchFamily="2" charset="2"/>
              <a:buNone/>
              <a:defRPr/>
            </a:pPr>
            <a:endParaRPr lang="en-US" sz="1400" dirty="0" smtClean="0">
              <a:latin typeface="Book Antiqua" pitchFamily="18" charset="0"/>
            </a:endParaRPr>
          </a:p>
          <a:p>
            <a:pPr lvl="2" eaLnBrk="1" hangingPunct="1">
              <a:lnSpc>
                <a:spcPct val="80000"/>
              </a:lnSpc>
              <a:defRPr/>
            </a:pPr>
            <a:r>
              <a:rPr lang="en-US" sz="1800" dirty="0" smtClean="0">
                <a:latin typeface="Book Antiqua" pitchFamily="18" charset="0"/>
              </a:rPr>
              <a:t>Do we conduct and document due diligence reviews on third party advisers? </a:t>
            </a:r>
          </a:p>
          <a:p>
            <a:pPr lvl="2" eaLnBrk="1" hangingPunct="1">
              <a:lnSpc>
                <a:spcPct val="80000"/>
              </a:lnSpc>
              <a:buClr>
                <a:srgbClr val="FFC000"/>
              </a:buClr>
              <a:defRPr/>
            </a:pPr>
            <a:endParaRPr lang="en-US" sz="1400" b="1" dirty="0" smtClean="0">
              <a:latin typeface="Book Antiqua" pitchFamily="18" charset="0"/>
            </a:endParaRPr>
          </a:p>
          <a:p>
            <a:pPr eaLnBrk="1" hangingPunct="1">
              <a:lnSpc>
                <a:spcPct val="80000"/>
              </a:lnSpc>
              <a:buFont typeface="Wingdings" pitchFamily="2" charset="2"/>
              <a:buNone/>
              <a:defRPr/>
            </a:pPr>
            <a:endParaRPr lang="en-US"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n-US" dirty="0" smtClean="0">
                <a:latin typeface="Book Antiqua" pitchFamily="18" charset="0"/>
              </a:rPr>
              <a:t>Testing </a:t>
            </a:r>
            <a:r>
              <a:rPr lang="en-US" sz="3200" dirty="0" smtClean="0">
                <a:latin typeface="Book Antiqua" pitchFamily="18" charset="0"/>
              </a:rPr>
              <a:t>(cont’d)</a:t>
            </a:r>
          </a:p>
        </p:txBody>
      </p:sp>
      <p:sp>
        <p:nvSpPr>
          <p:cNvPr id="142339" name="Rectangle 3"/>
          <p:cNvSpPr>
            <a:spLocks noGrp="1" noChangeArrowheads="1"/>
          </p:cNvSpPr>
          <p:nvPr>
            <p:ph type="body" idx="1"/>
          </p:nvPr>
        </p:nvSpPr>
        <p:spPr>
          <a:xfrm>
            <a:off x="457200" y="1295400"/>
            <a:ext cx="8229600" cy="5181600"/>
          </a:xfrm>
        </p:spPr>
        <p:txBody>
          <a:bodyPr/>
          <a:lstStyle/>
          <a:p>
            <a:pPr eaLnBrk="1" hangingPunct="1">
              <a:lnSpc>
                <a:spcPct val="80000"/>
              </a:lnSpc>
              <a:defRPr/>
            </a:pPr>
            <a:r>
              <a:rPr lang="en-US" sz="2400" b="1" dirty="0" smtClean="0">
                <a:latin typeface="Book Antiqua" pitchFamily="18" charset="0"/>
              </a:rPr>
              <a:t>Sample Questions to Ask Yourself</a:t>
            </a:r>
          </a:p>
          <a:p>
            <a:pPr eaLnBrk="1" hangingPunct="1">
              <a:lnSpc>
                <a:spcPct val="80000"/>
              </a:lnSpc>
              <a:buFont typeface="Wingdings" pitchFamily="2" charset="2"/>
              <a:buNone/>
              <a:defRPr/>
            </a:pPr>
            <a:endParaRPr lang="en-US" sz="1400" b="1" dirty="0" smtClean="0">
              <a:latin typeface="Book Antiqua" pitchFamily="18" charset="0"/>
            </a:endParaRPr>
          </a:p>
          <a:p>
            <a:pPr lvl="1" eaLnBrk="1" hangingPunct="1">
              <a:lnSpc>
                <a:spcPct val="80000"/>
              </a:lnSpc>
              <a:defRPr/>
            </a:pPr>
            <a:r>
              <a:rPr lang="en-US" sz="2000" b="1" dirty="0" smtClean="0">
                <a:latin typeface="Book Antiqua" pitchFamily="18" charset="0"/>
              </a:rPr>
              <a:t>Trading Practices </a:t>
            </a:r>
          </a:p>
          <a:p>
            <a:pPr lvl="2">
              <a:spcBef>
                <a:spcPts val="1200"/>
              </a:spcBef>
              <a:defRPr/>
            </a:pPr>
            <a:r>
              <a:rPr lang="en-US" sz="1800" dirty="0" smtClean="0">
                <a:latin typeface="Book Antiqua" pitchFamily="18" charset="0"/>
              </a:rPr>
              <a:t>Do we have policies and procedures in place designed to seek best execution of clients’ orders?</a:t>
            </a:r>
          </a:p>
          <a:p>
            <a:pPr lvl="2">
              <a:spcBef>
                <a:spcPts val="1200"/>
              </a:spcBef>
              <a:defRPr/>
            </a:pPr>
            <a:r>
              <a:rPr lang="en-US" sz="1800" dirty="0" smtClean="0">
                <a:latin typeface="Book Antiqua" pitchFamily="18" charset="0"/>
              </a:rPr>
              <a:t>Do we periodically conduct a review to ensure our clients are receiving best execution? </a:t>
            </a:r>
          </a:p>
          <a:p>
            <a:pPr lvl="2">
              <a:spcBef>
                <a:spcPts val="1200"/>
              </a:spcBef>
              <a:defRPr/>
            </a:pPr>
            <a:r>
              <a:rPr lang="en-US" sz="1800" dirty="0" smtClean="0">
                <a:latin typeface="Book Antiqua" pitchFamily="18" charset="0"/>
              </a:rPr>
              <a:t>Do we have policies and procedures on aggregation of orders?</a:t>
            </a:r>
          </a:p>
          <a:p>
            <a:pPr lvl="2">
              <a:spcBef>
                <a:spcPts val="1200"/>
              </a:spcBef>
              <a:defRPr/>
            </a:pPr>
            <a:r>
              <a:rPr lang="en-US" sz="1800" dirty="0" smtClean="0">
                <a:latin typeface="Book Antiqua" pitchFamily="18" charset="0"/>
              </a:rPr>
              <a:t>If we do not aggregate orders, do we state so in our Form ADV and explain why?</a:t>
            </a:r>
          </a:p>
          <a:p>
            <a:pPr lvl="2">
              <a:spcBef>
                <a:spcPts val="1200"/>
              </a:spcBef>
              <a:defRPr/>
            </a:pPr>
            <a:r>
              <a:rPr lang="en-US" sz="1800" dirty="0" smtClean="0">
                <a:latin typeface="Book Antiqua" pitchFamily="18" charset="0"/>
              </a:rPr>
              <a:t>Does our custodian provide us with their policy on best execution?</a:t>
            </a:r>
          </a:p>
          <a:p>
            <a:pPr lvl="2">
              <a:spcBef>
                <a:spcPts val="1200"/>
              </a:spcBef>
              <a:defRPr/>
            </a:pPr>
            <a:r>
              <a:rPr lang="en-US" sz="1800" dirty="0" smtClean="0">
                <a:latin typeface="Book Antiqua" pitchFamily="18" charset="0"/>
              </a:rPr>
              <a:t>How do we handle trade errors?</a:t>
            </a:r>
          </a:p>
          <a:p>
            <a:pPr lvl="2" eaLnBrk="1" hangingPunct="1">
              <a:lnSpc>
                <a:spcPct val="80000"/>
              </a:lnSpc>
              <a:buClr>
                <a:srgbClr val="FFC000"/>
              </a:buClr>
              <a:defRPr/>
            </a:pPr>
            <a:endParaRPr lang="en-US" sz="1400" b="1" dirty="0" smtClean="0">
              <a:latin typeface="Book Antiqua" pitchFamily="18" charset="0"/>
            </a:endParaRPr>
          </a:p>
          <a:p>
            <a:pPr eaLnBrk="1" hangingPunct="1">
              <a:lnSpc>
                <a:spcPct val="80000"/>
              </a:lnSpc>
              <a:buFont typeface="Wingdings" pitchFamily="2" charset="2"/>
              <a:buNone/>
              <a:defRPr/>
            </a:pPr>
            <a:endParaRPr lang="en-US"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n-US" dirty="0" smtClean="0">
                <a:latin typeface="Book Antiqua" pitchFamily="18" charset="0"/>
              </a:rPr>
              <a:t>Testing </a:t>
            </a:r>
            <a:r>
              <a:rPr lang="en-US" sz="3200" dirty="0" smtClean="0">
                <a:latin typeface="Book Antiqua" pitchFamily="18" charset="0"/>
              </a:rPr>
              <a:t>(cont’d)</a:t>
            </a:r>
          </a:p>
        </p:txBody>
      </p:sp>
      <p:sp>
        <p:nvSpPr>
          <p:cNvPr id="142339" name="Rectangle 3"/>
          <p:cNvSpPr>
            <a:spLocks noGrp="1" noChangeArrowheads="1"/>
          </p:cNvSpPr>
          <p:nvPr>
            <p:ph type="body" idx="1"/>
          </p:nvPr>
        </p:nvSpPr>
        <p:spPr>
          <a:xfrm>
            <a:off x="457200" y="1219200"/>
            <a:ext cx="8229600" cy="5638800"/>
          </a:xfrm>
        </p:spPr>
        <p:txBody>
          <a:bodyPr/>
          <a:lstStyle/>
          <a:p>
            <a:pPr eaLnBrk="1" hangingPunct="1">
              <a:lnSpc>
                <a:spcPct val="80000"/>
              </a:lnSpc>
              <a:defRPr/>
            </a:pPr>
            <a:r>
              <a:rPr lang="en-US" sz="2400" b="1" dirty="0" smtClean="0">
                <a:latin typeface="Book Antiqua" pitchFamily="18" charset="0"/>
              </a:rPr>
              <a:t>Sample Questions to Ask Yourself</a:t>
            </a:r>
          </a:p>
          <a:p>
            <a:pPr eaLnBrk="1" hangingPunct="1">
              <a:lnSpc>
                <a:spcPct val="80000"/>
              </a:lnSpc>
              <a:buFont typeface="Wingdings" pitchFamily="2" charset="2"/>
              <a:buNone/>
              <a:defRPr/>
            </a:pPr>
            <a:endParaRPr lang="en-US" sz="1400" b="1" dirty="0" smtClean="0">
              <a:latin typeface="Book Antiqua" pitchFamily="18" charset="0"/>
            </a:endParaRPr>
          </a:p>
          <a:p>
            <a:pPr lvl="1" eaLnBrk="1" hangingPunct="1">
              <a:lnSpc>
                <a:spcPct val="80000"/>
              </a:lnSpc>
              <a:defRPr/>
            </a:pPr>
            <a:r>
              <a:rPr lang="en-US" sz="2000" b="1" dirty="0" smtClean="0">
                <a:latin typeface="Book Antiqua" pitchFamily="18" charset="0"/>
              </a:rPr>
              <a:t>Proprietary Trading</a:t>
            </a:r>
          </a:p>
          <a:p>
            <a:pPr lvl="2">
              <a:spcBef>
                <a:spcPts val="1200"/>
              </a:spcBef>
              <a:defRPr/>
            </a:pPr>
            <a:r>
              <a:rPr lang="en-US" sz="1700" dirty="0" smtClean="0">
                <a:latin typeface="Book Antiqua" pitchFamily="18" charset="0"/>
              </a:rPr>
              <a:t>Does our CCO collect and review initial and annual holding reports as well as quarterly transaction reports?</a:t>
            </a:r>
          </a:p>
          <a:p>
            <a:pPr lvl="2">
              <a:spcBef>
                <a:spcPts val="1200"/>
              </a:spcBef>
              <a:defRPr/>
            </a:pPr>
            <a:r>
              <a:rPr lang="en-US" sz="1700" dirty="0" smtClean="0">
                <a:latin typeface="Book Antiqua" pitchFamily="18" charset="0"/>
              </a:rPr>
              <a:t>Is periodic training provided to our staff with respect to ethical conduct?</a:t>
            </a:r>
          </a:p>
          <a:p>
            <a:pPr lvl="2">
              <a:spcBef>
                <a:spcPts val="1200"/>
              </a:spcBef>
              <a:defRPr/>
            </a:pPr>
            <a:r>
              <a:rPr lang="en-US" sz="1700" dirty="0" smtClean="0">
                <a:latin typeface="Book Antiqua" pitchFamily="18" charset="0"/>
              </a:rPr>
              <a:t>Do we have a Code of Ethics?</a:t>
            </a:r>
          </a:p>
          <a:p>
            <a:pPr lvl="2">
              <a:spcBef>
                <a:spcPts val="1200"/>
              </a:spcBef>
              <a:defRPr/>
            </a:pPr>
            <a:r>
              <a:rPr lang="en-US" sz="1700" dirty="0" smtClean="0">
                <a:latin typeface="Book Antiqua" pitchFamily="18" charset="0"/>
              </a:rPr>
              <a:t>Do we obtain written initial </a:t>
            </a:r>
            <a:r>
              <a:rPr lang="en-US" sz="1700" u="sng" dirty="0" smtClean="0">
                <a:latin typeface="Book Antiqua" pitchFamily="18" charset="0"/>
              </a:rPr>
              <a:t>and</a:t>
            </a:r>
            <a:r>
              <a:rPr lang="en-US" sz="1700" dirty="0" smtClean="0">
                <a:latin typeface="Book Antiqua" pitchFamily="18" charset="0"/>
              </a:rPr>
              <a:t> annual acknowledgement regarding each </a:t>
            </a:r>
            <a:r>
              <a:rPr lang="en-US" sz="1700" i="1" dirty="0" smtClean="0">
                <a:latin typeface="Book Antiqua" pitchFamily="18" charset="0"/>
              </a:rPr>
              <a:t>Access Persons’</a:t>
            </a:r>
            <a:r>
              <a:rPr lang="en-US" sz="1700" dirty="0" smtClean="0">
                <a:latin typeface="Book Antiqua" pitchFamily="18" charset="0"/>
              </a:rPr>
              <a:t> receipt and understanding of the Code?</a:t>
            </a:r>
          </a:p>
          <a:p>
            <a:pPr lvl="2">
              <a:spcBef>
                <a:spcPts val="1200"/>
              </a:spcBef>
              <a:defRPr/>
            </a:pPr>
            <a:r>
              <a:rPr lang="en-US" sz="1700" dirty="0" smtClean="0">
                <a:latin typeface="Book Antiqua" pitchFamily="18" charset="0"/>
              </a:rPr>
              <a:t>Are violations of the Code handled appropriately and consistently across all staff levels?  </a:t>
            </a:r>
            <a:endParaRPr lang="en-US" sz="1700" dirty="0" smtClean="0">
              <a:solidFill>
                <a:srgbClr val="0F347F"/>
              </a:solidFill>
              <a:latin typeface="Book Antiqua" pitchFamily="18" charset="0"/>
            </a:endParaRPr>
          </a:p>
          <a:p>
            <a:pPr lvl="2">
              <a:spcBef>
                <a:spcPts val="1200"/>
              </a:spcBef>
              <a:defRPr/>
            </a:pPr>
            <a:r>
              <a:rPr lang="en-US" sz="1700" dirty="0" smtClean="0">
                <a:latin typeface="Book Antiqua" pitchFamily="18" charset="0"/>
              </a:rPr>
              <a:t>Is our Code of Ethics summarized in our Form ADV on Schedule F, Item 9.E. and do we state that a complete copy is available upon request? </a:t>
            </a:r>
          </a:p>
          <a:p>
            <a:pPr lvl="2">
              <a:spcBef>
                <a:spcPts val="1200"/>
              </a:spcBef>
              <a:defRPr/>
            </a:pPr>
            <a:r>
              <a:rPr lang="en-US" sz="1700" dirty="0" smtClean="0">
                <a:latin typeface="Book Antiqua" pitchFamily="18" charset="0"/>
              </a:rPr>
              <a:t>Do we participate in aggregated orders? If so, how do we handle partial fills?</a:t>
            </a:r>
          </a:p>
          <a:p>
            <a:pPr lvl="2">
              <a:spcBef>
                <a:spcPts val="1200"/>
              </a:spcBef>
              <a:defRPr/>
            </a:pPr>
            <a:endParaRPr lang="en-US" sz="1800" dirty="0" smtClean="0">
              <a:solidFill>
                <a:srgbClr val="0F347F"/>
              </a:solidFill>
              <a:latin typeface="Book Antiqua" pitchFamily="18" charset="0"/>
            </a:endParaRPr>
          </a:p>
          <a:p>
            <a:pPr eaLnBrk="1" hangingPunct="1">
              <a:lnSpc>
                <a:spcPct val="80000"/>
              </a:lnSpc>
              <a:buFont typeface="Wingdings" pitchFamily="2" charset="2"/>
              <a:buNone/>
              <a:defRPr/>
            </a:pPr>
            <a:endParaRPr lang="en-US"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n-US" dirty="0" smtClean="0">
                <a:latin typeface="Book Antiqua" pitchFamily="18" charset="0"/>
              </a:rPr>
              <a:t>Testing </a:t>
            </a:r>
            <a:r>
              <a:rPr lang="en-US" sz="3200" dirty="0" smtClean="0">
                <a:latin typeface="Book Antiqua" pitchFamily="18" charset="0"/>
              </a:rPr>
              <a:t>(cont’d)</a:t>
            </a:r>
          </a:p>
        </p:txBody>
      </p:sp>
      <p:sp>
        <p:nvSpPr>
          <p:cNvPr id="142339" name="Rectangle 3"/>
          <p:cNvSpPr>
            <a:spLocks noGrp="1" noChangeArrowheads="1"/>
          </p:cNvSpPr>
          <p:nvPr>
            <p:ph type="body" idx="1"/>
          </p:nvPr>
        </p:nvSpPr>
        <p:spPr>
          <a:xfrm>
            <a:off x="457200" y="1219200"/>
            <a:ext cx="8229600" cy="5486400"/>
          </a:xfrm>
        </p:spPr>
        <p:txBody>
          <a:bodyPr/>
          <a:lstStyle/>
          <a:p>
            <a:pPr eaLnBrk="1" hangingPunct="1">
              <a:lnSpc>
                <a:spcPct val="80000"/>
              </a:lnSpc>
              <a:defRPr/>
            </a:pPr>
            <a:r>
              <a:rPr lang="en-US" sz="2400" b="1" dirty="0" smtClean="0">
                <a:latin typeface="Book Antiqua" pitchFamily="18" charset="0"/>
              </a:rPr>
              <a:t>Sample Questions to Ask Yourself</a:t>
            </a:r>
          </a:p>
          <a:p>
            <a:pPr eaLnBrk="1" hangingPunct="1">
              <a:lnSpc>
                <a:spcPct val="80000"/>
              </a:lnSpc>
              <a:buFont typeface="Wingdings" pitchFamily="2" charset="2"/>
              <a:buNone/>
              <a:defRPr/>
            </a:pPr>
            <a:endParaRPr lang="en-US" sz="1400" b="1" dirty="0" smtClean="0">
              <a:latin typeface="Book Antiqua" pitchFamily="18" charset="0"/>
            </a:endParaRPr>
          </a:p>
          <a:p>
            <a:pPr lvl="1" eaLnBrk="1" hangingPunct="1">
              <a:lnSpc>
                <a:spcPct val="80000"/>
              </a:lnSpc>
              <a:defRPr/>
            </a:pPr>
            <a:r>
              <a:rPr lang="en-US" sz="2000" b="1" dirty="0" smtClean="0">
                <a:latin typeface="Book Antiqua" pitchFamily="18" charset="0"/>
              </a:rPr>
              <a:t>Accuracy of Disclosures  </a:t>
            </a:r>
          </a:p>
          <a:p>
            <a:pPr lvl="2">
              <a:spcBef>
                <a:spcPts val="1200"/>
              </a:spcBef>
              <a:defRPr/>
            </a:pPr>
            <a:r>
              <a:rPr lang="en-US" sz="1800" dirty="0" smtClean="0">
                <a:latin typeface="Book Antiqua" pitchFamily="18" charset="0"/>
              </a:rPr>
              <a:t>Do we keep our Form ADV up-to-date and provide our clients with a copy of our Form ADV Part II and privacy policy notice upon execution of the agreement?</a:t>
            </a:r>
          </a:p>
          <a:p>
            <a:pPr lvl="2">
              <a:spcBef>
                <a:spcPts val="1200"/>
              </a:spcBef>
              <a:defRPr/>
            </a:pPr>
            <a:r>
              <a:rPr lang="en-US" sz="1800" dirty="0" smtClean="0">
                <a:latin typeface="Book Antiqua" pitchFamily="18" charset="0"/>
              </a:rPr>
              <a:t>Do we </a:t>
            </a:r>
            <a:r>
              <a:rPr lang="en-US" sz="1800" u="sng" dirty="0" smtClean="0">
                <a:latin typeface="Book Antiqua" pitchFamily="18" charset="0"/>
              </a:rPr>
              <a:t>offer</a:t>
            </a:r>
            <a:r>
              <a:rPr lang="en-US" sz="1800" dirty="0" smtClean="0">
                <a:latin typeface="Book Antiqua" pitchFamily="18" charset="0"/>
              </a:rPr>
              <a:t> our current Form ADV Part II, and </a:t>
            </a:r>
            <a:r>
              <a:rPr lang="en-US" sz="1800" u="sng" dirty="0" smtClean="0">
                <a:latin typeface="Book Antiqua" pitchFamily="18" charset="0"/>
              </a:rPr>
              <a:t>provide</a:t>
            </a:r>
            <a:r>
              <a:rPr lang="en-US" sz="1800" dirty="0" smtClean="0">
                <a:latin typeface="Book Antiqua" pitchFamily="18" charset="0"/>
              </a:rPr>
              <a:t> a copy of our privacy notice to clients annually? </a:t>
            </a:r>
          </a:p>
          <a:p>
            <a:pPr lvl="2">
              <a:spcBef>
                <a:spcPts val="1200"/>
              </a:spcBef>
              <a:defRPr/>
            </a:pPr>
            <a:r>
              <a:rPr lang="en-US" sz="1800" dirty="0" smtClean="0">
                <a:latin typeface="Book Antiqua" pitchFamily="18" charset="0"/>
              </a:rPr>
              <a:t>Are our required filings (e.g., Form ADV, 13F) accurately and completely prepared and filed on a timely basis?</a:t>
            </a:r>
          </a:p>
          <a:p>
            <a:pPr lvl="2">
              <a:spcBef>
                <a:spcPts val="1200"/>
              </a:spcBef>
              <a:defRPr/>
            </a:pPr>
            <a:r>
              <a:rPr lang="en-US" sz="1800" dirty="0" smtClean="0">
                <a:latin typeface="Book Antiqua" pitchFamily="18" charset="0"/>
              </a:rPr>
              <a:t>Do the disclosures in our Form ADV provided to clients fully and fairly describe our services, fees, and material conflicts of interest?</a:t>
            </a:r>
          </a:p>
          <a:p>
            <a:pPr lvl="2">
              <a:spcBef>
                <a:spcPts val="1200"/>
              </a:spcBef>
              <a:defRPr/>
            </a:pPr>
            <a:r>
              <a:rPr lang="en-US" sz="1800" dirty="0" smtClean="0">
                <a:latin typeface="Book Antiqua" pitchFamily="18" charset="0"/>
              </a:rPr>
              <a:t>Have we reported to clients information required on any adverse financial condition of our firm or certain disciplinary events of the firm or its supervised persons?</a:t>
            </a:r>
          </a:p>
          <a:p>
            <a:pPr lvl="2">
              <a:spcBef>
                <a:spcPts val="1200"/>
              </a:spcBef>
              <a:buFont typeface="Wingdings" pitchFamily="2" charset="2"/>
              <a:buNone/>
              <a:defRPr/>
            </a:pPr>
            <a:endParaRPr lang="en-US" sz="1800" dirty="0" smtClean="0">
              <a:latin typeface="Book Antiqua" pitchFamily="18" charset="0"/>
            </a:endParaRPr>
          </a:p>
          <a:p>
            <a:pPr lvl="2">
              <a:spcBef>
                <a:spcPts val="1200"/>
              </a:spcBef>
              <a:buFont typeface="Wingdings" pitchFamily="2" charset="2"/>
              <a:buNone/>
              <a:defRPr/>
            </a:pPr>
            <a:endParaRPr lang="en-US" sz="1800" dirty="0" smtClean="0">
              <a:solidFill>
                <a:srgbClr val="0F347F"/>
              </a:solidFill>
              <a:latin typeface="Book Antiqua" pitchFamily="18" charset="0"/>
            </a:endParaRPr>
          </a:p>
          <a:p>
            <a:pPr eaLnBrk="1" hangingPunct="1">
              <a:lnSpc>
                <a:spcPct val="80000"/>
              </a:lnSpc>
              <a:buFont typeface="Wingdings" pitchFamily="2" charset="2"/>
              <a:buNone/>
              <a:defRPr/>
            </a:pPr>
            <a:endParaRPr lang="en-US"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n-US" dirty="0" smtClean="0">
                <a:latin typeface="Book Antiqua" pitchFamily="18" charset="0"/>
              </a:rPr>
              <a:t>Testing </a:t>
            </a:r>
            <a:r>
              <a:rPr lang="en-US" sz="3200" dirty="0" smtClean="0">
                <a:latin typeface="Book Antiqua" pitchFamily="18" charset="0"/>
              </a:rPr>
              <a:t>(cont’d)</a:t>
            </a:r>
          </a:p>
        </p:txBody>
      </p:sp>
      <p:sp>
        <p:nvSpPr>
          <p:cNvPr id="142339" name="Rectangle 3"/>
          <p:cNvSpPr>
            <a:spLocks noGrp="1" noChangeArrowheads="1"/>
          </p:cNvSpPr>
          <p:nvPr>
            <p:ph type="body" idx="1"/>
          </p:nvPr>
        </p:nvSpPr>
        <p:spPr>
          <a:xfrm>
            <a:off x="457200" y="1219200"/>
            <a:ext cx="8229600" cy="5638800"/>
          </a:xfrm>
        </p:spPr>
        <p:txBody>
          <a:bodyPr/>
          <a:lstStyle/>
          <a:p>
            <a:pPr eaLnBrk="1" hangingPunct="1">
              <a:lnSpc>
                <a:spcPct val="80000"/>
              </a:lnSpc>
              <a:defRPr/>
            </a:pPr>
            <a:r>
              <a:rPr lang="en-US" sz="2400" b="1" dirty="0" smtClean="0">
                <a:latin typeface="Book Antiqua" pitchFamily="18" charset="0"/>
              </a:rPr>
              <a:t>Sample Questions to Ask Yourself</a:t>
            </a:r>
          </a:p>
          <a:p>
            <a:pPr eaLnBrk="1" hangingPunct="1">
              <a:lnSpc>
                <a:spcPct val="80000"/>
              </a:lnSpc>
              <a:buFont typeface="Wingdings" pitchFamily="2" charset="2"/>
              <a:buNone/>
              <a:defRPr/>
            </a:pPr>
            <a:endParaRPr lang="en-US" sz="1400" b="1" dirty="0" smtClean="0">
              <a:latin typeface="Book Antiqua" pitchFamily="18" charset="0"/>
            </a:endParaRPr>
          </a:p>
          <a:p>
            <a:pPr lvl="1" eaLnBrk="1" hangingPunct="1">
              <a:lnSpc>
                <a:spcPct val="80000"/>
              </a:lnSpc>
              <a:defRPr/>
            </a:pPr>
            <a:r>
              <a:rPr lang="en-US" sz="2000" b="1" dirty="0" smtClean="0">
                <a:latin typeface="Book Antiqua" pitchFamily="18" charset="0"/>
              </a:rPr>
              <a:t>Marketing and the Use of Solicitors </a:t>
            </a:r>
          </a:p>
          <a:p>
            <a:pPr lvl="2">
              <a:spcBef>
                <a:spcPts val="1200"/>
              </a:spcBef>
              <a:defRPr/>
            </a:pPr>
            <a:r>
              <a:rPr lang="en-US" sz="1500" dirty="0" smtClean="0">
                <a:latin typeface="Book Antiqua" pitchFamily="18" charset="0"/>
              </a:rPr>
              <a:t>Are all “communications with clients” truthful, representative, complete, and not misleading? </a:t>
            </a:r>
          </a:p>
          <a:p>
            <a:pPr lvl="2">
              <a:spcBef>
                <a:spcPts val="1200"/>
              </a:spcBef>
              <a:defRPr/>
            </a:pPr>
            <a:r>
              <a:rPr lang="en-US" sz="1500" dirty="0" smtClean="0">
                <a:latin typeface="Book Antiqua" pitchFamily="18" charset="0"/>
              </a:rPr>
              <a:t>Do we use testimonials?</a:t>
            </a:r>
          </a:p>
          <a:p>
            <a:pPr lvl="2">
              <a:spcBef>
                <a:spcPts val="1200"/>
              </a:spcBef>
              <a:defRPr/>
            </a:pPr>
            <a:r>
              <a:rPr lang="en-US" sz="1500" dirty="0" smtClean="0">
                <a:latin typeface="Book Antiqua" pitchFamily="18" charset="0"/>
              </a:rPr>
              <a:t>Do we have adequate disclosure  and documentation for our performance advertising? </a:t>
            </a:r>
          </a:p>
          <a:p>
            <a:pPr lvl="2">
              <a:spcBef>
                <a:spcPts val="1200"/>
              </a:spcBef>
              <a:defRPr/>
            </a:pPr>
            <a:r>
              <a:rPr lang="en-US" sz="1500" dirty="0" smtClean="0">
                <a:latin typeface="Book Antiqua" pitchFamily="18" charset="0"/>
              </a:rPr>
              <a:t>Do our references to third party ratings contain adequate disclosure? </a:t>
            </a:r>
          </a:p>
          <a:p>
            <a:pPr lvl="2">
              <a:spcBef>
                <a:spcPts val="1200"/>
              </a:spcBef>
              <a:defRPr/>
            </a:pPr>
            <a:r>
              <a:rPr lang="en-US" sz="1500" dirty="0" smtClean="0">
                <a:latin typeface="Book Antiqua" pitchFamily="18" charset="0"/>
              </a:rPr>
              <a:t>Have we included our website content and all written communication with more than one client in our advertising review?</a:t>
            </a:r>
          </a:p>
          <a:p>
            <a:pPr lvl="2">
              <a:spcBef>
                <a:spcPts val="1200"/>
              </a:spcBef>
              <a:defRPr/>
            </a:pPr>
            <a:r>
              <a:rPr lang="en-US" sz="1500" dirty="0" smtClean="0">
                <a:latin typeface="Book Antiqua" pitchFamily="18" charset="0"/>
              </a:rPr>
              <a:t>Do the disclosure documents used by us and third party solicitor(s) comply with state specific requirements or Rule 206(4)-3 for SEC registered firms? </a:t>
            </a:r>
          </a:p>
          <a:p>
            <a:pPr lvl="2">
              <a:spcBef>
                <a:spcPts val="1200"/>
              </a:spcBef>
              <a:defRPr/>
            </a:pPr>
            <a:r>
              <a:rPr lang="en-US" sz="1500" dirty="0" smtClean="0">
                <a:latin typeface="Book Antiqua" pitchFamily="18" charset="0"/>
              </a:rPr>
              <a:t>Are all payments made to third party solicitors or other compensation arrangements with solicitors consistent with our disclosures?</a:t>
            </a:r>
          </a:p>
          <a:p>
            <a:pPr lvl="2">
              <a:spcBef>
                <a:spcPts val="1200"/>
              </a:spcBef>
              <a:defRPr/>
            </a:pPr>
            <a:r>
              <a:rPr lang="en-US" sz="1500" dirty="0" smtClean="0">
                <a:latin typeface="Book Antiqua" pitchFamily="18" charset="0"/>
              </a:rPr>
              <a:t>If required, are solicitors properly licensed with appropriate regulatory authorities? </a:t>
            </a:r>
          </a:p>
          <a:p>
            <a:pPr lvl="2">
              <a:spcBef>
                <a:spcPts val="1200"/>
              </a:spcBef>
              <a:buFont typeface="Wingdings" pitchFamily="2" charset="2"/>
              <a:buNone/>
              <a:defRPr/>
            </a:pPr>
            <a:endParaRPr lang="en-US" sz="1800" dirty="0" smtClean="0">
              <a:latin typeface="Book Antiqua" pitchFamily="18" charset="0"/>
            </a:endParaRPr>
          </a:p>
          <a:p>
            <a:pPr lvl="2">
              <a:spcBef>
                <a:spcPts val="1200"/>
              </a:spcBef>
              <a:buFont typeface="Wingdings" pitchFamily="2" charset="2"/>
              <a:buNone/>
              <a:defRPr/>
            </a:pPr>
            <a:endParaRPr lang="en-US" sz="1800" dirty="0" smtClean="0">
              <a:solidFill>
                <a:srgbClr val="0F347F"/>
              </a:solidFill>
              <a:latin typeface="Book Antiqua" pitchFamily="18" charset="0"/>
            </a:endParaRPr>
          </a:p>
          <a:p>
            <a:pPr eaLnBrk="1" hangingPunct="1">
              <a:lnSpc>
                <a:spcPct val="80000"/>
              </a:lnSpc>
              <a:buFont typeface="Wingdings" pitchFamily="2" charset="2"/>
              <a:buNone/>
              <a:defRPr/>
            </a:pPr>
            <a:endParaRPr lang="en-US"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n-US" dirty="0" smtClean="0">
                <a:latin typeface="Book Antiqua" pitchFamily="18" charset="0"/>
              </a:rPr>
              <a:t>Testing </a:t>
            </a:r>
            <a:r>
              <a:rPr lang="en-US" sz="3200" dirty="0" smtClean="0">
                <a:latin typeface="Book Antiqua" pitchFamily="18" charset="0"/>
              </a:rPr>
              <a:t>(cont’d)</a:t>
            </a:r>
          </a:p>
        </p:txBody>
      </p:sp>
      <p:sp>
        <p:nvSpPr>
          <p:cNvPr id="142339" name="Rectangle 3"/>
          <p:cNvSpPr>
            <a:spLocks noGrp="1" noChangeArrowheads="1"/>
          </p:cNvSpPr>
          <p:nvPr>
            <p:ph type="body" idx="1"/>
          </p:nvPr>
        </p:nvSpPr>
        <p:spPr>
          <a:xfrm>
            <a:off x="457200" y="1219200"/>
            <a:ext cx="8229600" cy="5638800"/>
          </a:xfrm>
        </p:spPr>
        <p:txBody>
          <a:bodyPr/>
          <a:lstStyle/>
          <a:p>
            <a:pPr eaLnBrk="1" hangingPunct="1">
              <a:lnSpc>
                <a:spcPct val="80000"/>
              </a:lnSpc>
              <a:defRPr/>
            </a:pPr>
            <a:r>
              <a:rPr lang="en-US" sz="2400" b="1" dirty="0" smtClean="0">
                <a:latin typeface="Book Antiqua" pitchFamily="18" charset="0"/>
              </a:rPr>
              <a:t>Sample Questions to Ask Yourself</a:t>
            </a:r>
          </a:p>
          <a:p>
            <a:pPr eaLnBrk="1" hangingPunct="1">
              <a:lnSpc>
                <a:spcPct val="80000"/>
              </a:lnSpc>
              <a:buFont typeface="Wingdings" pitchFamily="2" charset="2"/>
              <a:buNone/>
              <a:defRPr/>
            </a:pPr>
            <a:endParaRPr lang="en-US" sz="1400" b="1" dirty="0" smtClean="0">
              <a:latin typeface="Book Antiqua" pitchFamily="18" charset="0"/>
            </a:endParaRPr>
          </a:p>
          <a:p>
            <a:pPr lvl="1" eaLnBrk="1" hangingPunct="1">
              <a:lnSpc>
                <a:spcPct val="80000"/>
              </a:lnSpc>
              <a:defRPr/>
            </a:pPr>
            <a:r>
              <a:rPr lang="en-US" sz="2000" dirty="0" smtClean="0">
                <a:latin typeface="Book Antiqua" pitchFamily="18" charset="0"/>
              </a:rPr>
              <a:t>Safeguarding of Client Assets</a:t>
            </a:r>
          </a:p>
          <a:p>
            <a:pPr lvl="2">
              <a:spcBef>
                <a:spcPts val="1200"/>
              </a:spcBef>
              <a:defRPr/>
            </a:pPr>
            <a:r>
              <a:rPr lang="en-US" sz="1800" dirty="0" smtClean="0">
                <a:latin typeface="Book Antiqua" pitchFamily="18" charset="0"/>
              </a:rPr>
              <a:t>Do we comply with the safekeeping requirements of Rule 206(4)-2, as amended?</a:t>
            </a:r>
          </a:p>
          <a:p>
            <a:pPr lvl="2">
              <a:spcBef>
                <a:spcPts val="1200"/>
              </a:spcBef>
              <a:defRPr/>
            </a:pPr>
            <a:r>
              <a:rPr lang="en-US" sz="1800" dirty="0" smtClean="0">
                <a:latin typeface="Book Antiqua" pitchFamily="18" charset="0"/>
              </a:rPr>
              <a:t>With respect to accounts for which our fee is directly debited, have we established a “reasonable belief” that the account custodian sends statements to clients after “due inquiry?”</a:t>
            </a:r>
          </a:p>
          <a:p>
            <a:pPr lvl="2">
              <a:spcBef>
                <a:spcPts val="1200"/>
              </a:spcBef>
              <a:defRPr/>
            </a:pPr>
            <a:r>
              <a:rPr lang="en-US" sz="1800" dirty="0" smtClean="0">
                <a:latin typeface="Book Antiqua" pitchFamily="18" charset="0"/>
              </a:rPr>
              <a:t>Do we compare custodians’ records with our records?</a:t>
            </a:r>
          </a:p>
          <a:p>
            <a:pPr lvl="2">
              <a:spcBef>
                <a:spcPts val="1200"/>
              </a:spcBef>
              <a:defRPr/>
            </a:pPr>
            <a:r>
              <a:rPr lang="en-US" sz="1800" dirty="0" smtClean="0">
                <a:latin typeface="Book Antiqua" pitchFamily="18" charset="0"/>
              </a:rPr>
              <a:t>Do we have procedures in place to ensure our associated persons do not take custody over clients’ funds or securities?</a:t>
            </a:r>
          </a:p>
          <a:p>
            <a:pPr lvl="2">
              <a:spcBef>
                <a:spcPts val="1200"/>
              </a:spcBef>
              <a:defRPr/>
            </a:pPr>
            <a:r>
              <a:rPr lang="en-US" sz="1800" dirty="0" smtClean="0">
                <a:latin typeface="Book Antiqua" pitchFamily="18" charset="0"/>
              </a:rPr>
              <a:t>If we have custody over clients’ funds or securities, do we comply with  the audit requirement with respect to these accounts? </a:t>
            </a:r>
          </a:p>
          <a:p>
            <a:pPr lvl="2">
              <a:spcBef>
                <a:spcPts val="1200"/>
              </a:spcBef>
              <a:buFont typeface="Wingdings" pitchFamily="2" charset="2"/>
              <a:buNone/>
              <a:defRPr/>
            </a:pPr>
            <a:endParaRPr lang="en-US" sz="1800" dirty="0" smtClean="0">
              <a:latin typeface="Book Antiqua" pitchFamily="18" charset="0"/>
            </a:endParaRPr>
          </a:p>
          <a:p>
            <a:pPr lvl="2">
              <a:spcBef>
                <a:spcPts val="1200"/>
              </a:spcBef>
              <a:buFont typeface="Wingdings" pitchFamily="2" charset="2"/>
              <a:buNone/>
              <a:defRPr/>
            </a:pPr>
            <a:endParaRPr lang="en-US" sz="1800" dirty="0" smtClean="0">
              <a:solidFill>
                <a:srgbClr val="0F347F"/>
              </a:solidFill>
              <a:latin typeface="Book Antiqua" pitchFamily="18" charset="0"/>
            </a:endParaRPr>
          </a:p>
          <a:p>
            <a:pPr eaLnBrk="1" hangingPunct="1">
              <a:lnSpc>
                <a:spcPct val="80000"/>
              </a:lnSpc>
              <a:buFont typeface="Wingdings" pitchFamily="2" charset="2"/>
              <a:buNone/>
              <a:defRPr/>
            </a:pPr>
            <a:endParaRPr lang="en-US"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Review of Compliance Breaches</a:t>
            </a:r>
            <a:endParaRPr lang="en-US" dirty="0"/>
          </a:p>
        </p:txBody>
      </p:sp>
      <p:sp>
        <p:nvSpPr>
          <p:cNvPr id="3" name="Content Placeholder 2"/>
          <p:cNvSpPr>
            <a:spLocks noGrp="1"/>
          </p:cNvSpPr>
          <p:nvPr>
            <p:ph idx="1"/>
          </p:nvPr>
        </p:nvSpPr>
        <p:spPr>
          <a:xfrm>
            <a:off x="457200" y="1447800"/>
            <a:ext cx="8229600" cy="4800600"/>
          </a:xfrm>
        </p:spPr>
        <p:txBody>
          <a:bodyPr/>
          <a:lstStyle/>
          <a:p>
            <a:pPr>
              <a:defRPr/>
            </a:pPr>
            <a:r>
              <a:rPr lang="en-US" b="1" dirty="0" smtClean="0"/>
              <a:t>Gather information on compliance breaches</a:t>
            </a:r>
          </a:p>
          <a:p>
            <a:pPr lvl="1">
              <a:defRPr/>
            </a:pPr>
            <a:r>
              <a:rPr lang="en-US" dirty="0" smtClean="0"/>
              <a:t>i.e., trade errors, breach of client privacy</a:t>
            </a:r>
          </a:p>
          <a:p>
            <a:pPr lvl="1">
              <a:defRPr/>
            </a:pPr>
            <a:r>
              <a:rPr lang="en-US" dirty="0" smtClean="0"/>
              <a:t>Assess how the error may have been avoided</a:t>
            </a:r>
          </a:p>
          <a:p>
            <a:pPr>
              <a:defRPr/>
            </a:pPr>
            <a:r>
              <a:rPr lang="en-US" b="1" dirty="0" smtClean="0"/>
              <a:t>Review client complaints </a:t>
            </a:r>
          </a:p>
          <a:p>
            <a:pPr lvl="1">
              <a:defRPr/>
            </a:pPr>
            <a:r>
              <a:rPr lang="en-US" dirty="0" smtClean="0"/>
              <a:t>Evaluate for evidence of weakness in compliance program</a:t>
            </a:r>
          </a:p>
          <a:p>
            <a:pPr>
              <a:defRPr/>
            </a:pPr>
            <a:r>
              <a:rPr lang="en-US" b="1" dirty="0" smtClean="0"/>
              <a:t>Review regulatory deficiency letters or results of previous review </a:t>
            </a:r>
          </a:p>
          <a:p>
            <a:pPr lvl="1">
              <a:defRPr/>
            </a:pPr>
            <a:r>
              <a:rPr lang="en-US" dirty="0" smtClean="0"/>
              <a:t>Evaluate for evidence of continuing problems </a:t>
            </a:r>
          </a:p>
          <a:p>
            <a:pPr>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Remediation</a:t>
            </a:r>
            <a:endParaRPr lang="en-US" dirty="0"/>
          </a:p>
        </p:txBody>
      </p:sp>
      <p:sp>
        <p:nvSpPr>
          <p:cNvPr id="3" name="Content Placeholder 2"/>
          <p:cNvSpPr>
            <a:spLocks noGrp="1"/>
          </p:cNvSpPr>
          <p:nvPr>
            <p:ph idx="1"/>
          </p:nvPr>
        </p:nvSpPr>
        <p:spPr/>
        <p:txBody>
          <a:bodyPr/>
          <a:lstStyle/>
          <a:p>
            <a:pPr>
              <a:defRPr/>
            </a:pPr>
            <a:r>
              <a:rPr lang="en-US" b="1" dirty="0" smtClean="0"/>
              <a:t>Identify a resolution for all compliance breaches</a:t>
            </a:r>
          </a:p>
          <a:p>
            <a:pPr>
              <a:defRPr/>
            </a:pPr>
            <a:r>
              <a:rPr lang="en-US" b="1" dirty="0" smtClean="0"/>
              <a:t>Possible Solutions</a:t>
            </a:r>
          </a:p>
          <a:p>
            <a:pPr lvl="1">
              <a:defRPr/>
            </a:pPr>
            <a:r>
              <a:rPr lang="en-US" dirty="0" smtClean="0"/>
              <a:t>Amend policies and procedures to prevent future occurrences</a:t>
            </a:r>
          </a:p>
          <a:p>
            <a:pPr lvl="1">
              <a:defRPr/>
            </a:pPr>
            <a:r>
              <a:rPr lang="en-US" dirty="0" smtClean="0"/>
              <a:t>Amend disclosures</a:t>
            </a:r>
          </a:p>
          <a:p>
            <a:pPr lvl="1">
              <a:defRPr/>
            </a:pPr>
            <a:r>
              <a:rPr lang="en-US" dirty="0" smtClean="0"/>
              <a:t>Disciplinary Action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Documentation</a:t>
            </a:r>
            <a:endParaRPr lang="en-US" dirty="0"/>
          </a:p>
        </p:txBody>
      </p:sp>
      <p:sp>
        <p:nvSpPr>
          <p:cNvPr id="3" name="Content Placeholder 2"/>
          <p:cNvSpPr>
            <a:spLocks noGrp="1"/>
          </p:cNvSpPr>
          <p:nvPr>
            <p:ph idx="1"/>
          </p:nvPr>
        </p:nvSpPr>
        <p:spPr/>
        <p:txBody>
          <a:bodyPr/>
          <a:lstStyle/>
          <a:p>
            <a:pPr>
              <a:defRPr/>
            </a:pPr>
            <a:r>
              <a:rPr lang="en-US" b="1" dirty="0" smtClean="0">
                <a:latin typeface="Book Antiqua" pitchFamily="18" charset="0"/>
              </a:rPr>
              <a:t>Document findings and how breaches/weaknesses were addressed</a:t>
            </a:r>
          </a:p>
          <a:p>
            <a:pPr>
              <a:defRPr/>
            </a:pPr>
            <a:r>
              <a:rPr lang="en-US" b="1" smtClean="0">
                <a:latin typeface="Book Antiqua" pitchFamily="18" charset="0"/>
              </a:rPr>
              <a:t>Examples </a:t>
            </a:r>
            <a:r>
              <a:rPr lang="en-US" b="1" dirty="0" smtClean="0">
                <a:latin typeface="Book Antiqua" pitchFamily="18" charset="0"/>
              </a:rPr>
              <a:t>of Documentation</a:t>
            </a:r>
          </a:p>
          <a:p>
            <a:pPr lvl="1">
              <a:defRPr/>
            </a:pPr>
            <a:r>
              <a:rPr lang="en-US" dirty="0" smtClean="0">
                <a:latin typeface="Book Antiqua" pitchFamily="18" charset="0"/>
              </a:rPr>
              <a:t>Checklists</a:t>
            </a:r>
          </a:p>
          <a:p>
            <a:pPr lvl="1">
              <a:defRPr/>
            </a:pPr>
            <a:r>
              <a:rPr lang="en-US" dirty="0" smtClean="0">
                <a:latin typeface="Book Antiqua" pitchFamily="18" charset="0"/>
              </a:rPr>
              <a:t>Risk matrix mapped to compliance manual</a:t>
            </a:r>
          </a:p>
          <a:p>
            <a:pPr lvl="1">
              <a:defRPr/>
            </a:pPr>
            <a:r>
              <a:rPr lang="en-US" dirty="0" smtClean="0">
                <a:latin typeface="Book Antiqua" pitchFamily="18" charset="0"/>
              </a:rPr>
              <a:t>Memo to file</a:t>
            </a:r>
          </a:p>
          <a:p>
            <a:pPr lvl="1">
              <a:defRPr/>
            </a:pPr>
            <a:r>
              <a:rPr lang="en-US" dirty="0" smtClean="0">
                <a:latin typeface="Book Antiqua" pitchFamily="18" charset="0"/>
              </a:rPr>
              <a:t>Minutes of compliance meetings</a:t>
            </a:r>
          </a:p>
          <a:p>
            <a:pPr lvl="1">
              <a:defRPr/>
            </a:pPr>
            <a:r>
              <a:rPr lang="en-US" dirty="0" smtClean="0">
                <a:latin typeface="Book Antiqua" pitchFamily="18" charset="0"/>
              </a:rPr>
              <a:t>Compliance calendars</a:t>
            </a: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smtClean="0">
                <a:effectLst/>
              </a:rPr>
              <a:t>Self-Reporting</a:t>
            </a:r>
          </a:p>
        </p:txBody>
      </p:sp>
      <p:sp>
        <p:nvSpPr>
          <p:cNvPr id="114691" name="Rectangle 3"/>
          <p:cNvSpPr>
            <a:spLocks noGrp="1" noChangeArrowheads="1"/>
          </p:cNvSpPr>
          <p:nvPr>
            <p:ph type="body" idx="1"/>
          </p:nvPr>
        </p:nvSpPr>
        <p:spPr/>
        <p:txBody>
          <a:bodyPr/>
          <a:lstStyle/>
          <a:p>
            <a:pPr eaLnBrk="1" hangingPunct="1">
              <a:defRPr/>
            </a:pPr>
            <a:r>
              <a:rPr lang="en-US" b="1" dirty="0" smtClean="0">
                <a:latin typeface="Book Antiqua" pitchFamily="18" charset="0"/>
              </a:rPr>
              <a:t>Should always seek legal advice before reporting</a:t>
            </a:r>
          </a:p>
          <a:p>
            <a:pPr eaLnBrk="1" hangingPunct="1">
              <a:defRPr/>
            </a:pPr>
            <a:r>
              <a:rPr lang="en-US" b="1" dirty="0" smtClean="0">
                <a:latin typeface="Book Antiqua" pitchFamily="18" charset="0"/>
              </a:rPr>
              <a:t>Always bring the matter to the attention of senior management; discuss internally</a:t>
            </a:r>
          </a:p>
          <a:p>
            <a:pPr eaLnBrk="1" hangingPunct="1">
              <a:defRPr/>
            </a:pPr>
            <a:r>
              <a:rPr lang="en-US" b="1" dirty="0" smtClean="0">
                <a:latin typeface="Book Antiqua" pitchFamily="18" charset="0"/>
              </a:rPr>
              <a:t>Encouraged by regulatory authorities</a:t>
            </a:r>
          </a:p>
          <a:p>
            <a:pPr eaLnBrk="1" hangingPunct="1">
              <a:defRPr/>
            </a:pPr>
            <a:r>
              <a:rPr lang="en-US" b="1" dirty="0" smtClean="0">
                <a:latin typeface="Book Antiqua" pitchFamily="18" charset="0"/>
              </a:rPr>
              <a:t>May mitigate harshness of enforcement actions, but no guarantee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rrowheads="1"/>
          </p:cNvSpPr>
          <p:nvPr>
            <p:ph type="title"/>
          </p:nvPr>
        </p:nvSpPr>
        <p:spPr/>
        <p:txBody>
          <a:bodyPr/>
          <a:lstStyle/>
          <a:p>
            <a:pPr eaLnBrk="1" hangingPunct="1">
              <a:defRPr/>
            </a:pPr>
            <a:r>
              <a:rPr lang="en-US" b="0" dirty="0" smtClean="0">
                <a:solidFill>
                  <a:schemeClr val="tx1"/>
                </a:solidFill>
                <a:latin typeface="Book Antiqua" pitchFamily="18" charset="0"/>
              </a:rPr>
              <a:t>Disclaimer</a:t>
            </a:r>
          </a:p>
        </p:txBody>
      </p:sp>
      <p:sp>
        <p:nvSpPr>
          <p:cNvPr id="176131" name="Rectangle 3"/>
          <p:cNvSpPr>
            <a:spLocks noGrp="1" noChangeArrowheads="1"/>
          </p:cNvSpPr>
          <p:nvPr>
            <p:ph type="body" idx="1"/>
          </p:nvPr>
        </p:nvSpPr>
        <p:spPr>
          <a:xfrm>
            <a:off x="457200" y="1295400"/>
            <a:ext cx="8229600" cy="4525963"/>
          </a:xfrm>
        </p:spPr>
        <p:txBody>
          <a:bodyPr/>
          <a:lstStyle/>
          <a:p>
            <a:pPr eaLnBrk="1" hangingPunct="1">
              <a:spcBef>
                <a:spcPct val="0"/>
              </a:spcBef>
              <a:defRPr/>
            </a:pPr>
            <a:r>
              <a:rPr lang="en-US" sz="2200" b="1" dirty="0" smtClean="0"/>
              <a:t>Shareholders Service Group (SSG) and National Compliance Services, Inc.  (NCS) are separate and unaffiliated and are not responsible for each other's policies or services. The material, views and opinions expressed in this presentation are solely those of the presenter and are not necessarily reflective of those held by  SSG.</a:t>
            </a:r>
          </a:p>
          <a:p>
            <a:pPr eaLnBrk="1" hangingPunct="1">
              <a:lnSpc>
                <a:spcPts val="1500"/>
              </a:lnSpc>
              <a:spcBef>
                <a:spcPct val="0"/>
              </a:spcBef>
              <a:buFontTx/>
              <a:buNone/>
              <a:defRPr/>
            </a:pPr>
            <a:endParaRPr lang="en-US" sz="2200" b="1" dirty="0" smtClean="0"/>
          </a:p>
          <a:p>
            <a:pPr eaLnBrk="1" hangingPunct="1">
              <a:spcBef>
                <a:spcPct val="0"/>
              </a:spcBef>
              <a:defRPr/>
            </a:pPr>
            <a:r>
              <a:rPr lang="en-US" sz="2200" b="1" dirty="0" smtClean="0"/>
              <a:t>The intent of this presentation is to provide accurate and authoritative information concerning the subject matter covered. It does not, however, constitute legal advice and is not a substitute for guidance from an attorney. All information is general in nature and does not represent either SSG’s or NCS’ opinion on specific regulatory or compliance issues.</a:t>
            </a:r>
          </a:p>
          <a:p>
            <a:pPr eaLnBrk="1" hangingPunct="1">
              <a:lnSpc>
                <a:spcPts val="1500"/>
              </a:lnSpc>
              <a:spcBef>
                <a:spcPct val="0"/>
              </a:spcBef>
              <a:buFontTx/>
              <a:buNone/>
              <a:defRPr/>
            </a:pPr>
            <a:endParaRPr lang="en-US" sz="2200" b="1" dirty="0" smtClean="0"/>
          </a:p>
          <a:p>
            <a:pPr eaLnBrk="1" hangingPunct="1">
              <a:spcBef>
                <a:spcPct val="0"/>
              </a:spcBef>
              <a:defRPr/>
            </a:pPr>
            <a:r>
              <a:rPr lang="en-US" sz="2200" b="1" dirty="0" smtClean="0"/>
              <a:t>For Advisor use only. </a:t>
            </a:r>
          </a:p>
          <a:p>
            <a:pPr eaLnBrk="1" hangingPunct="1">
              <a:buFont typeface="Wingdings" pitchFamily="2" charset="2"/>
              <a:buNone/>
              <a:defRPr/>
            </a:pPr>
            <a:endParaRPr lang="en-US" sz="2800" dirty="0" smtClean="0">
              <a:latin typeface="Book Antiqua" pitchFamily="18" charset="0"/>
            </a:endParaRPr>
          </a:p>
          <a:p>
            <a:pPr eaLnBrk="1" hangingPunct="1">
              <a:buFont typeface="Wingdings" pitchFamily="2" charset="2"/>
              <a:buNone/>
              <a:defRPr/>
            </a:pPr>
            <a:r>
              <a:rPr lang="en-US" sz="2800" dirty="0" smtClean="0">
                <a:latin typeface="Book Antiqua"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p:txBody>
          <a:bodyPr/>
          <a:lstStyle/>
          <a:p>
            <a:pPr eaLnBrk="1" hangingPunct="1">
              <a:defRPr/>
            </a:pPr>
            <a:r>
              <a:rPr lang="en-US" dirty="0" smtClean="0">
                <a:solidFill>
                  <a:schemeClr val="tx1"/>
                </a:solidFill>
              </a:rPr>
              <a:t>Resources</a:t>
            </a:r>
          </a:p>
        </p:txBody>
      </p:sp>
      <p:sp>
        <p:nvSpPr>
          <p:cNvPr id="182275" name="Rectangle 3"/>
          <p:cNvSpPr>
            <a:spLocks noGrp="1" noChangeArrowheads="1"/>
          </p:cNvSpPr>
          <p:nvPr>
            <p:ph type="body" idx="1"/>
          </p:nvPr>
        </p:nvSpPr>
        <p:spPr/>
        <p:txBody>
          <a:bodyPr/>
          <a:lstStyle/>
          <a:p>
            <a:pPr lvl="1" eaLnBrk="1" hangingPunct="1">
              <a:lnSpc>
                <a:spcPct val="80000"/>
              </a:lnSpc>
              <a:spcBef>
                <a:spcPct val="0"/>
              </a:spcBef>
              <a:defRPr/>
            </a:pPr>
            <a:r>
              <a:rPr lang="en-US" sz="1600" dirty="0" smtClean="0">
                <a:latin typeface="Book Antiqua" pitchFamily="18" charset="0"/>
              </a:rPr>
              <a:t>North American Securities Administrators Association:</a:t>
            </a:r>
            <a:r>
              <a:rPr lang="en-US" sz="1600" dirty="0" smtClean="0">
                <a:solidFill>
                  <a:srgbClr val="EB1903"/>
                </a:solidFill>
                <a:latin typeface="Book Antiqua" pitchFamily="18" charset="0"/>
              </a:rPr>
              <a:t> </a:t>
            </a:r>
            <a:r>
              <a:rPr lang="en-US" sz="1600" dirty="0" smtClean="0">
                <a:solidFill>
                  <a:srgbClr val="EB1903"/>
                </a:solidFill>
                <a:latin typeface="Book Antiqua" pitchFamily="18" charset="0"/>
                <a:hlinkClick r:id="rId3"/>
              </a:rPr>
              <a:t>http://www.nasaa.org</a:t>
            </a:r>
            <a:endParaRPr lang="en-US" sz="1600" dirty="0" smtClean="0">
              <a:solidFill>
                <a:srgbClr val="EB1903"/>
              </a:solidFill>
              <a:latin typeface="Book Antiqua" pitchFamily="18" charset="0"/>
            </a:endParaRPr>
          </a:p>
          <a:p>
            <a:pPr lvl="1" eaLnBrk="1" hangingPunct="1">
              <a:lnSpc>
                <a:spcPct val="80000"/>
              </a:lnSpc>
              <a:spcBef>
                <a:spcPct val="0"/>
              </a:spcBef>
              <a:defRPr/>
            </a:pPr>
            <a:endParaRPr lang="en-US" sz="1600" dirty="0" smtClean="0">
              <a:solidFill>
                <a:srgbClr val="EB1903"/>
              </a:solidFill>
              <a:latin typeface="Book Antiqua" pitchFamily="18" charset="0"/>
            </a:endParaRPr>
          </a:p>
          <a:p>
            <a:pPr eaLnBrk="1" hangingPunct="1">
              <a:lnSpc>
                <a:spcPct val="80000"/>
              </a:lnSpc>
              <a:spcBef>
                <a:spcPct val="0"/>
              </a:spcBef>
              <a:defRPr/>
            </a:pPr>
            <a:endParaRPr lang="en-US" sz="1600" dirty="0" smtClean="0">
              <a:solidFill>
                <a:srgbClr val="003492"/>
              </a:solidFill>
              <a:latin typeface="Book Antiqua" pitchFamily="18" charset="0"/>
            </a:endParaRPr>
          </a:p>
          <a:p>
            <a:pPr lvl="1" eaLnBrk="1" hangingPunct="1">
              <a:lnSpc>
                <a:spcPct val="80000"/>
              </a:lnSpc>
              <a:spcBef>
                <a:spcPct val="0"/>
              </a:spcBef>
              <a:defRPr/>
            </a:pPr>
            <a:r>
              <a:rPr lang="en-US" sz="1600" dirty="0" smtClean="0">
                <a:effectLst>
                  <a:outerShdw blurRad="38100" dist="38100" dir="2700000" algn="tl">
                    <a:srgbClr val="000000">
                      <a:alpha val="43137"/>
                    </a:srgbClr>
                  </a:outerShdw>
                </a:effectLst>
                <a:latin typeface="Book Antiqua" pitchFamily="18" charset="0"/>
              </a:rPr>
              <a:t>Gene A. </a:t>
            </a:r>
            <a:r>
              <a:rPr lang="en-US" sz="1600" dirty="0" err="1" smtClean="0">
                <a:effectLst>
                  <a:outerShdw blurRad="38100" dist="38100" dir="2700000" algn="tl">
                    <a:srgbClr val="000000">
                      <a:alpha val="43137"/>
                    </a:srgbClr>
                  </a:outerShdw>
                </a:effectLst>
                <a:latin typeface="Book Antiqua" pitchFamily="18" charset="0"/>
              </a:rPr>
              <a:t>Gohlke</a:t>
            </a:r>
            <a:r>
              <a:rPr lang="en-US" sz="1600" dirty="0" smtClean="0">
                <a:effectLst>
                  <a:outerShdw blurRad="38100" dist="38100" dir="2700000" algn="tl">
                    <a:srgbClr val="000000">
                      <a:alpha val="43137"/>
                    </a:srgbClr>
                  </a:outerShdw>
                </a:effectLst>
                <a:latin typeface="Book Antiqua" pitchFamily="18" charset="0"/>
              </a:rPr>
              <a:t>, Examiner Oversight of "Annual" Reviews Conducted by Advisers and Funds – 04/07/2006: </a:t>
            </a:r>
            <a:r>
              <a:rPr lang="en-US" sz="1600" dirty="0" smtClean="0">
                <a:solidFill>
                  <a:srgbClr val="EB1903"/>
                </a:solidFill>
                <a:latin typeface="Book Antiqua" pitchFamily="18" charset="0"/>
                <a:hlinkClick r:id="rId4"/>
              </a:rPr>
              <a:t>http://www.sec.gov/info/cco/ann_review_oversight.htm</a:t>
            </a:r>
            <a:endParaRPr lang="en-US" sz="1600" dirty="0" smtClean="0">
              <a:solidFill>
                <a:srgbClr val="EB1903"/>
              </a:solidFill>
              <a:latin typeface="Book Antiqua" pitchFamily="18" charset="0"/>
            </a:endParaRPr>
          </a:p>
          <a:p>
            <a:pPr lvl="1" eaLnBrk="1" hangingPunct="1">
              <a:lnSpc>
                <a:spcPct val="80000"/>
              </a:lnSpc>
              <a:spcBef>
                <a:spcPct val="0"/>
              </a:spcBef>
              <a:buFont typeface="Wingdings" pitchFamily="2" charset="2"/>
              <a:buNone/>
              <a:defRPr/>
            </a:pPr>
            <a:endParaRPr lang="en-US" sz="1400" dirty="0" smtClean="0"/>
          </a:p>
          <a:p>
            <a:pPr lvl="1" eaLnBrk="1" hangingPunct="1">
              <a:lnSpc>
                <a:spcPct val="80000"/>
              </a:lnSpc>
              <a:spcBef>
                <a:spcPct val="0"/>
              </a:spcBef>
              <a:defRPr/>
            </a:pPr>
            <a:endParaRPr lang="en-US" sz="1400" dirty="0" smtClean="0">
              <a:solidFill>
                <a:srgbClr val="003492"/>
              </a:solidFill>
              <a:latin typeface="Book Antiqua" pitchFamily="18" charset="0"/>
            </a:endParaRPr>
          </a:p>
          <a:p>
            <a:pPr lvl="1" eaLnBrk="1" hangingPunct="1">
              <a:lnSpc>
                <a:spcPct val="80000"/>
              </a:lnSpc>
              <a:spcAft>
                <a:spcPct val="25000"/>
              </a:spcAft>
              <a:defRPr/>
            </a:pPr>
            <a:r>
              <a:rPr lang="en-US" sz="1600" dirty="0" smtClean="0">
                <a:latin typeface="Book Antiqua" pitchFamily="18" charset="0"/>
              </a:rPr>
              <a:t>Compliance Programs of Investment Companies and Investment Advisers, SEC Release No. IA-2204:  </a:t>
            </a:r>
            <a:r>
              <a:rPr lang="en-US" sz="1600" dirty="0" smtClean="0">
                <a:latin typeface="Book Antiqua" pitchFamily="18" charset="0"/>
                <a:hlinkClick r:id="rId5"/>
              </a:rPr>
              <a:t>http://www.sec.gov/rules/final/ia-2204.htm</a:t>
            </a:r>
            <a:endParaRPr lang="en-US" sz="1600" dirty="0" smtClean="0">
              <a:latin typeface="Book Antiqua" pitchFamily="18" charset="0"/>
            </a:endParaRPr>
          </a:p>
          <a:p>
            <a:pPr eaLnBrk="1" hangingPunct="1">
              <a:lnSpc>
                <a:spcPct val="80000"/>
              </a:lnSpc>
              <a:buFont typeface="Wingdings" pitchFamily="2" charset="2"/>
              <a:buNone/>
              <a:defRPr/>
            </a:pPr>
            <a:endParaRPr lang="en-US" sz="1600" dirty="0" smtClean="0">
              <a:latin typeface="Book Antiqua" pitchFamily="18" charset="0"/>
            </a:endParaRPr>
          </a:p>
          <a:p>
            <a:pPr eaLnBrk="1" hangingPunct="1">
              <a:lnSpc>
                <a:spcPct val="80000"/>
              </a:lnSpc>
              <a:buFont typeface="Wingdings" pitchFamily="2" charset="2"/>
              <a:buNone/>
              <a:defRPr/>
            </a:pPr>
            <a:endParaRPr lang="en-US" sz="1600" dirty="0" smtClean="0">
              <a:latin typeface="Book Antiqua" pitchFamily="18" charset="0"/>
            </a:endParaRPr>
          </a:p>
          <a:p>
            <a:pPr algn="ctr" eaLnBrk="1" hangingPunct="1">
              <a:lnSpc>
                <a:spcPct val="80000"/>
              </a:lnSpc>
              <a:buFont typeface="Wingdings" pitchFamily="2" charset="2"/>
              <a:buNone/>
              <a:defRPr/>
            </a:pPr>
            <a:r>
              <a:rPr lang="en-US" sz="1800" dirty="0" smtClean="0">
                <a:latin typeface="Book Antiqua" pitchFamily="18" charset="0"/>
              </a:rPr>
              <a:t>A copy of this presentation is available via E-mail:</a:t>
            </a:r>
          </a:p>
          <a:p>
            <a:pPr algn="ctr" eaLnBrk="1" hangingPunct="1">
              <a:lnSpc>
                <a:spcPct val="80000"/>
              </a:lnSpc>
              <a:buFont typeface="Wingdings" pitchFamily="2" charset="2"/>
              <a:buNone/>
              <a:defRPr/>
            </a:pPr>
            <a:r>
              <a:rPr lang="en-US" sz="1800" dirty="0" smtClean="0">
                <a:solidFill>
                  <a:srgbClr val="FFC000"/>
                </a:solidFill>
                <a:latin typeface="Book Antiqua" pitchFamily="18" charset="0"/>
              </a:rPr>
              <a:t> </a:t>
            </a:r>
            <a:r>
              <a:rPr lang="en-US" sz="1800" dirty="0" smtClean="0">
                <a:solidFill>
                  <a:srgbClr val="FFC000"/>
                </a:solidFill>
                <a:latin typeface="Book Antiqua" pitchFamily="18" charset="0"/>
                <a:hlinkClick r:id="rId6"/>
              </a:rPr>
              <a:t>kcapitano@ncsonline.com</a:t>
            </a:r>
            <a:endParaRPr lang="en-US" sz="1800" dirty="0" smtClean="0">
              <a:solidFill>
                <a:srgbClr val="FFC000"/>
              </a:solidFill>
              <a:latin typeface="Book Antiqua" pitchFamily="18" charset="0"/>
            </a:endParaRPr>
          </a:p>
          <a:p>
            <a:pPr algn="ctr" eaLnBrk="1" hangingPunct="1">
              <a:lnSpc>
                <a:spcPct val="80000"/>
              </a:lnSpc>
              <a:buFont typeface="Wingdings" pitchFamily="2" charset="2"/>
              <a:buNone/>
              <a:defRPr/>
            </a:pPr>
            <a:endParaRPr lang="en-US" sz="1800" dirty="0" smtClean="0">
              <a:solidFill>
                <a:srgbClr val="CC0000"/>
              </a:solidFill>
              <a:latin typeface="Book Antiqua" pitchFamily="18" charset="0"/>
            </a:endParaRPr>
          </a:p>
          <a:p>
            <a:pPr eaLnBrk="1" hangingPunct="1">
              <a:lnSpc>
                <a:spcPct val="80000"/>
              </a:lnSpc>
              <a:buFont typeface="Wingdings" pitchFamily="2" charset="2"/>
              <a:buNone/>
              <a:defRPr/>
            </a:pPr>
            <a:endParaRPr lang="en-US" sz="1800" dirty="0" smtClean="0">
              <a:solidFill>
                <a:srgbClr val="CC0000"/>
              </a:solidFill>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pPr eaLnBrk="1" hangingPunct="1">
              <a:defRPr/>
            </a:pPr>
            <a:r>
              <a:rPr lang="en-US" dirty="0" smtClean="0">
                <a:latin typeface="Book Antiqua" pitchFamily="18" charset="0"/>
              </a:rPr>
              <a:t>Authority</a:t>
            </a:r>
          </a:p>
        </p:txBody>
      </p:sp>
      <p:sp>
        <p:nvSpPr>
          <p:cNvPr id="136195" name="Rectangle 3"/>
          <p:cNvSpPr>
            <a:spLocks noGrp="1" noChangeArrowheads="1"/>
          </p:cNvSpPr>
          <p:nvPr>
            <p:ph type="body" idx="1"/>
          </p:nvPr>
        </p:nvSpPr>
        <p:spPr>
          <a:xfrm>
            <a:off x="457200" y="1600200"/>
            <a:ext cx="8229600" cy="4953000"/>
          </a:xfrm>
        </p:spPr>
        <p:txBody>
          <a:bodyPr/>
          <a:lstStyle/>
          <a:p>
            <a:pPr eaLnBrk="1" hangingPunct="1">
              <a:defRPr/>
            </a:pPr>
            <a:r>
              <a:rPr lang="en-US" b="1" dirty="0" smtClean="0">
                <a:latin typeface="Book Antiqua" pitchFamily="18" charset="0"/>
              </a:rPr>
              <a:t>Rule 206(4)-7 under the IA Act makes it unlawful for RIAs to provide investment advice, unless the RIA:</a:t>
            </a:r>
          </a:p>
          <a:p>
            <a:pPr eaLnBrk="1" hangingPunct="1">
              <a:buFont typeface="Wingdings" pitchFamily="2" charset="2"/>
              <a:buNone/>
              <a:defRPr/>
            </a:pPr>
            <a:endParaRPr lang="en-US" sz="1000" b="1" dirty="0" smtClean="0">
              <a:latin typeface="Book Antiqua" pitchFamily="18" charset="0"/>
            </a:endParaRPr>
          </a:p>
          <a:p>
            <a:pPr lvl="1" eaLnBrk="1" hangingPunct="1">
              <a:defRPr/>
            </a:pPr>
            <a:r>
              <a:rPr lang="en-US" sz="2600" b="1" dirty="0" smtClean="0">
                <a:latin typeface="Book Antiqua" pitchFamily="18" charset="0"/>
              </a:rPr>
              <a:t>Adopts and Implements Compliance/Supervisory Procedures</a:t>
            </a:r>
          </a:p>
          <a:p>
            <a:pPr lvl="1" eaLnBrk="1" hangingPunct="1">
              <a:defRPr/>
            </a:pPr>
            <a:r>
              <a:rPr lang="en-US" sz="2600" b="1" dirty="0" smtClean="0">
                <a:latin typeface="Book Antiqua" pitchFamily="18" charset="0"/>
              </a:rPr>
              <a:t>Appoints a Chief Compliance Officer (“CCO”)</a:t>
            </a:r>
          </a:p>
          <a:p>
            <a:pPr lvl="1" eaLnBrk="1" hangingPunct="1">
              <a:defRPr/>
            </a:pPr>
            <a:r>
              <a:rPr lang="en-US" sz="2600" b="1" dirty="0" smtClean="0">
                <a:latin typeface="Book Antiqua" pitchFamily="18" charset="0"/>
              </a:rPr>
              <a:t>Conducts Annual Compliance Reviews</a:t>
            </a:r>
          </a:p>
          <a:p>
            <a:pPr lvl="1" eaLnBrk="1" hangingPunct="1">
              <a:buFont typeface="Wingdings" pitchFamily="2" charset="2"/>
              <a:buNone/>
              <a:defRPr/>
            </a:pPr>
            <a:endParaRPr lang="en-US" sz="1400" b="1" dirty="0" smtClean="0">
              <a:latin typeface="Book Antiqua" pitchFamily="18" charset="0"/>
            </a:endParaRPr>
          </a:p>
          <a:p>
            <a:pPr eaLnBrk="1" hangingPunct="1">
              <a:defRPr/>
            </a:pPr>
            <a:r>
              <a:rPr lang="en-US" b="1" dirty="0" smtClean="0">
                <a:latin typeface="Book Antiqua" pitchFamily="18" charset="0"/>
              </a:rPr>
              <a:t>State regulation for state-registered advisers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p:txBody>
          <a:bodyPr/>
          <a:lstStyle/>
          <a:p>
            <a:pPr eaLnBrk="1" hangingPunct="1">
              <a:defRPr/>
            </a:pPr>
            <a:r>
              <a:rPr lang="en-US" sz="4100" dirty="0" smtClean="0">
                <a:latin typeface="Book Antiqua" pitchFamily="18" charset="0"/>
              </a:rPr>
              <a:t>Objectives of an Annual Review </a:t>
            </a:r>
          </a:p>
        </p:txBody>
      </p:sp>
      <p:sp>
        <p:nvSpPr>
          <p:cNvPr id="138243" name="Rectangle 3"/>
          <p:cNvSpPr>
            <a:spLocks noGrp="1" noChangeArrowheads="1"/>
          </p:cNvSpPr>
          <p:nvPr>
            <p:ph type="body" idx="1"/>
          </p:nvPr>
        </p:nvSpPr>
        <p:spPr/>
        <p:txBody>
          <a:bodyPr/>
          <a:lstStyle/>
          <a:p>
            <a:pPr eaLnBrk="1" hangingPunct="1">
              <a:tabLst>
                <a:tab pos="1089025" algn="l"/>
              </a:tabLst>
              <a:defRPr/>
            </a:pPr>
            <a:r>
              <a:rPr lang="en-US" dirty="0" smtClean="0">
                <a:latin typeface="Book Antiqua" pitchFamily="18" charset="0"/>
              </a:rPr>
              <a:t>To protect investors</a:t>
            </a:r>
          </a:p>
          <a:p>
            <a:pPr eaLnBrk="1" hangingPunct="1">
              <a:tabLst>
                <a:tab pos="1089025" algn="l"/>
              </a:tabLst>
              <a:defRPr/>
            </a:pPr>
            <a:r>
              <a:rPr lang="en-US" dirty="0" smtClean="0">
                <a:latin typeface="Book Antiqua" pitchFamily="18" charset="0"/>
              </a:rPr>
              <a:t>To ensure policies &amp; procedures are adequate and effective</a:t>
            </a:r>
          </a:p>
          <a:p>
            <a:pPr eaLnBrk="1" hangingPunct="1">
              <a:tabLst>
                <a:tab pos="1089025" algn="l"/>
              </a:tabLst>
              <a:defRPr/>
            </a:pPr>
            <a:r>
              <a:rPr lang="en-US" dirty="0" smtClean="0">
                <a:latin typeface="Book Antiqua" pitchFamily="18" charset="0"/>
              </a:rPr>
              <a:t>To detect &amp; prevent violations of securities laws</a:t>
            </a:r>
          </a:p>
          <a:p>
            <a:pPr eaLnBrk="1" hangingPunct="1">
              <a:tabLst>
                <a:tab pos="1089025" algn="l"/>
              </a:tabLst>
              <a:defRPr/>
            </a:pPr>
            <a:r>
              <a:rPr lang="en-US" dirty="0" smtClean="0">
                <a:latin typeface="Book Antiqua" pitchFamily="18" charset="0"/>
              </a:rPr>
              <a:t>To make improvements to RIA’s compliance program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Common Compliance Deficiencies</a:t>
            </a:r>
            <a:endParaRPr lang="en-US" dirty="0"/>
          </a:p>
        </p:txBody>
      </p:sp>
      <p:sp>
        <p:nvSpPr>
          <p:cNvPr id="3" name="Content Placeholder 2"/>
          <p:cNvSpPr>
            <a:spLocks noGrp="1"/>
          </p:cNvSpPr>
          <p:nvPr>
            <p:ph idx="1"/>
          </p:nvPr>
        </p:nvSpPr>
        <p:spPr>
          <a:xfrm>
            <a:off x="457200" y="1874838"/>
            <a:ext cx="8229600" cy="4525962"/>
          </a:xfrm>
        </p:spPr>
        <p:txBody>
          <a:bodyPr/>
          <a:lstStyle/>
          <a:p>
            <a:pPr>
              <a:defRPr/>
            </a:pPr>
            <a:r>
              <a:rPr lang="en-US" dirty="0" smtClean="0">
                <a:latin typeface="Book Antiqua" pitchFamily="18" charset="0"/>
              </a:rPr>
              <a:t>Compliance manual is not “customized”</a:t>
            </a:r>
          </a:p>
          <a:p>
            <a:pPr>
              <a:defRPr/>
            </a:pPr>
            <a:r>
              <a:rPr lang="en-US" dirty="0" smtClean="0">
                <a:latin typeface="Book Antiqua" pitchFamily="18" charset="0"/>
              </a:rPr>
              <a:t>Use of third party procedures without incorporation into the RIA’s policies and procedures</a:t>
            </a:r>
          </a:p>
          <a:p>
            <a:pPr>
              <a:defRPr/>
            </a:pPr>
            <a:r>
              <a:rPr lang="en-US" dirty="0" smtClean="0">
                <a:latin typeface="Book Antiqua" pitchFamily="18" charset="0"/>
              </a:rPr>
              <a:t>Lack of reference to rules of relevant jurisdiction (state-registered advisers)</a:t>
            </a: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Fundamental Areas of </a:t>
            </a:r>
            <a:br>
              <a:rPr lang="en-US" sz="4000" dirty="0" smtClean="0"/>
            </a:br>
            <a:r>
              <a:rPr lang="en-US" sz="4000" dirty="0" smtClean="0"/>
              <a:t>Compliance Policies and Procedures</a:t>
            </a:r>
            <a:endParaRPr lang="en-US" sz="4000" dirty="0"/>
          </a:p>
        </p:txBody>
      </p:sp>
      <p:sp>
        <p:nvSpPr>
          <p:cNvPr id="3" name="Content Placeholder 2"/>
          <p:cNvSpPr>
            <a:spLocks noGrp="1"/>
          </p:cNvSpPr>
          <p:nvPr>
            <p:ph idx="1"/>
          </p:nvPr>
        </p:nvSpPr>
        <p:spPr>
          <a:xfrm>
            <a:off x="457200" y="1600200"/>
            <a:ext cx="8229600" cy="4724400"/>
          </a:xfrm>
        </p:spPr>
        <p:txBody>
          <a:bodyPr/>
          <a:lstStyle/>
          <a:p>
            <a:pPr>
              <a:defRPr/>
            </a:pPr>
            <a:r>
              <a:rPr lang="en-US" sz="2400" dirty="0" smtClean="0">
                <a:latin typeface="Book Antiqua" pitchFamily="18" charset="0"/>
              </a:rPr>
              <a:t>Portfolio Management Process</a:t>
            </a:r>
          </a:p>
          <a:p>
            <a:pPr>
              <a:defRPr/>
            </a:pPr>
            <a:r>
              <a:rPr lang="en-US" sz="2400" dirty="0" smtClean="0">
                <a:latin typeface="Book Antiqua" pitchFamily="18" charset="0"/>
              </a:rPr>
              <a:t>Proprietary Trading</a:t>
            </a:r>
          </a:p>
          <a:p>
            <a:pPr>
              <a:defRPr/>
            </a:pPr>
            <a:r>
              <a:rPr lang="en-US" sz="2400" dirty="0" smtClean="0">
                <a:latin typeface="Book Antiqua" pitchFamily="18" charset="0"/>
              </a:rPr>
              <a:t>Process to Value Account Holdings</a:t>
            </a:r>
          </a:p>
          <a:p>
            <a:pPr>
              <a:defRPr/>
            </a:pPr>
            <a:r>
              <a:rPr lang="en-US" sz="2400" dirty="0" smtClean="0">
                <a:latin typeface="Book Antiqua" pitchFamily="18" charset="0"/>
              </a:rPr>
              <a:t>Safeguarding of Client Assets</a:t>
            </a:r>
          </a:p>
          <a:p>
            <a:pPr>
              <a:defRPr/>
            </a:pPr>
            <a:r>
              <a:rPr lang="en-US" sz="2400" dirty="0" smtClean="0">
                <a:latin typeface="Book Antiqua" pitchFamily="18" charset="0"/>
              </a:rPr>
              <a:t>Accurate Creation/Preservation of Records</a:t>
            </a:r>
          </a:p>
          <a:p>
            <a:pPr>
              <a:defRPr/>
            </a:pPr>
            <a:r>
              <a:rPr lang="en-US" sz="2400" dirty="0" smtClean="0">
                <a:latin typeface="Book Antiqua" pitchFamily="18" charset="0"/>
              </a:rPr>
              <a:t>Safeguards for Privacy Protection of Client Records/Information</a:t>
            </a:r>
          </a:p>
          <a:p>
            <a:pPr>
              <a:defRPr/>
            </a:pPr>
            <a:r>
              <a:rPr lang="en-US" sz="2400" dirty="0" smtClean="0">
                <a:latin typeface="Book Antiqua" pitchFamily="18" charset="0"/>
              </a:rPr>
              <a:t>Marketing and the Use of Solicitors</a:t>
            </a:r>
          </a:p>
          <a:p>
            <a:pPr>
              <a:defRPr/>
            </a:pPr>
            <a:r>
              <a:rPr lang="en-US" sz="2400" dirty="0" smtClean="0">
                <a:latin typeface="Book Antiqua" pitchFamily="18" charset="0"/>
              </a:rPr>
              <a:t>Trading  Practices</a:t>
            </a:r>
          </a:p>
          <a:p>
            <a:pPr>
              <a:defRPr/>
            </a:pPr>
            <a:r>
              <a:rPr lang="en-US" sz="2400" dirty="0" smtClean="0">
                <a:latin typeface="Book Antiqua" pitchFamily="18" charset="0"/>
              </a:rPr>
              <a:t>Business Continuity/Succession Plans</a:t>
            </a:r>
          </a:p>
          <a:p>
            <a:pPr>
              <a:defRPr/>
            </a:pPr>
            <a:r>
              <a:rPr lang="en-US" sz="2400" dirty="0" smtClean="0">
                <a:latin typeface="Book Antiqua" pitchFamily="18" charset="0"/>
              </a:rPr>
              <a:t>Accuracy of Disclosures</a:t>
            </a:r>
          </a:p>
          <a:p>
            <a:pPr>
              <a:defRPr/>
            </a:pP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latin typeface="Book Antiqua" pitchFamily="18" charset="0"/>
              </a:rPr>
              <a:t>Components of an Annual Review of Policies and Procedures</a:t>
            </a:r>
          </a:p>
        </p:txBody>
      </p:sp>
      <p:sp>
        <p:nvSpPr>
          <p:cNvPr id="3" name="Content Placeholder 2"/>
          <p:cNvSpPr>
            <a:spLocks noGrp="1"/>
          </p:cNvSpPr>
          <p:nvPr>
            <p:ph idx="1"/>
          </p:nvPr>
        </p:nvSpPr>
        <p:spPr>
          <a:xfrm>
            <a:off x="457200" y="1905000"/>
            <a:ext cx="8229600" cy="5562600"/>
          </a:xfrm>
        </p:spPr>
        <p:txBody>
          <a:bodyPr/>
          <a:lstStyle/>
          <a:p>
            <a:pPr>
              <a:defRPr/>
            </a:pPr>
            <a:r>
              <a:rPr lang="en-US" dirty="0" smtClean="0">
                <a:latin typeface="Book Antiqua" pitchFamily="18" charset="0"/>
              </a:rPr>
              <a:t>Risk Assessment</a:t>
            </a:r>
          </a:p>
          <a:p>
            <a:pPr>
              <a:defRPr/>
            </a:pPr>
            <a:r>
              <a:rPr lang="en-US" dirty="0" smtClean="0">
                <a:latin typeface="Book Antiqua" pitchFamily="18" charset="0"/>
              </a:rPr>
              <a:t>Testing</a:t>
            </a:r>
          </a:p>
          <a:p>
            <a:pPr>
              <a:defRPr/>
            </a:pPr>
            <a:r>
              <a:rPr lang="en-US" dirty="0" smtClean="0">
                <a:latin typeface="Book Antiqua" pitchFamily="18" charset="0"/>
              </a:rPr>
              <a:t>Review of Compliance Breaches</a:t>
            </a:r>
          </a:p>
          <a:p>
            <a:pPr>
              <a:defRPr/>
            </a:pPr>
            <a:r>
              <a:rPr lang="en-US" dirty="0" smtClean="0">
                <a:latin typeface="Book Antiqua" pitchFamily="18" charset="0"/>
              </a:rPr>
              <a:t>Remediation </a:t>
            </a:r>
          </a:p>
          <a:p>
            <a:pPr>
              <a:defRPr/>
            </a:pPr>
            <a:r>
              <a:rPr lang="en-US" dirty="0" smtClean="0">
                <a:latin typeface="Book Antiqua" pitchFamily="18" charset="0"/>
              </a:rPr>
              <a:t>Documentation</a:t>
            </a:r>
          </a:p>
          <a:p>
            <a:pPr>
              <a:defRPr/>
            </a:pPr>
            <a:endParaRPr lang="en-US" sz="2400" dirty="0" smtClean="0">
              <a:latin typeface="Book Antiqua" pitchFamily="18" charset="0"/>
            </a:endParaRPr>
          </a:p>
          <a:p>
            <a:pPr lvl="1">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200" dirty="0" smtClean="0">
                <a:latin typeface="Book Antiqua" pitchFamily="18" charset="0"/>
              </a:rPr>
              <a:t>Documents to Include in Review</a:t>
            </a:r>
            <a:endParaRPr lang="en-US" sz="4200" dirty="0"/>
          </a:p>
        </p:txBody>
      </p:sp>
      <p:sp>
        <p:nvSpPr>
          <p:cNvPr id="3" name="Content Placeholder 2"/>
          <p:cNvSpPr>
            <a:spLocks noGrp="1"/>
          </p:cNvSpPr>
          <p:nvPr>
            <p:ph idx="1"/>
          </p:nvPr>
        </p:nvSpPr>
        <p:spPr>
          <a:xfrm>
            <a:off x="457200" y="1600200"/>
            <a:ext cx="8229600" cy="4953000"/>
          </a:xfrm>
        </p:spPr>
        <p:txBody>
          <a:bodyPr/>
          <a:lstStyle/>
          <a:p>
            <a:pPr>
              <a:defRPr/>
            </a:pPr>
            <a:r>
              <a:rPr lang="en-US" dirty="0" smtClean="0">
                <a:latin typeface="Book Antiqua" pitchFamily="18" charset="0"/>
              </a:rPr>
              <a:t>Form ADV</a:t>
            </a:r>
          </a:p>
          <a:p>
            <a:pPr>
              <a:defRPr/>
            </a:pPr>
            <a:r>
              <a:rPr lang="en-US" dirty="0" smtClean="0">
                <a:latin typeface="Book Antiqua" pitchFamily="18" charset="0"/>
              </a:rPr>
              <a:t>Advisory Agreements</a:t>
            </a:r>
          </a:p>
          <a:p>
            <a:pPr>
              <a:defRPr/>
            </a:pPr>
            <a:r>
              <a:rPr lang="en-US" dirty="0" smtClean="0">
                <a:latin typeface="Book Antiqua" pitchFamily="18" charset="0"/>
              </a:rPr>
              <a:t>Financials </a:t>
            </a:r>
          </a:p>
          <a:p>
            <a:pPr>
              <a:defRPr/>
            </a:pPr>
            <a:r>
              <a:rPr lang="en-US" dirty="0" smtClean="0">
                <a:latin typeface="Book Antiqua" pitchFamily="18" charset="0"/>
              </a:rPr>
              <a:t>Client Files</a:t>
            </a:r>
          </a:p>
          <a:p>
            <a:pPr>
              <a:defRPr/>
            </a:pPr>
            <a:r>
              <a:rPr lang="en-US" dirty="0" smtClean="0">
                <a:latin typeface="Book Antiqua" pitchFamily="18" charset="0"/>
              </a:rPr>
              <a:t>List of Risks Associated with the RIA</a:t>
            </a:r>
          </a:p>
          <a:p>
            <a:pPr>
              <a:defRPr/>
            </a:pPr>
            <a:r>
              <a:rPr lang="en-US" dirty="0" smtClean="0">
                <a:latin typeface="Book Antiqua" pitchFamily="18" charset="0"/>
              </a:rPr>
              <a:t>List of Compliance Breaches</a:t>
            </a:r>
          </a:p>
          <a:p>
            <a:pPr>
              <a:defRPr/>
            </a:pPr>
            <a:r>
              <a:rPr lang="en-US" dirty="0" smtClean="0">
                <a:latin typeface="Book Antiqua" pitchFamily="18" charset="0"/>
              </a:rPr>
              <a:t>Prior Compliance Reviews</a:t>
            </a:r>
          </a:p>
          <a:p>
            <a:pPr>
              <a:defRPr/>
            </a:pPr>
            <a:endParaRPr lang="en-US" sz="1400" i="1" dirty="0" smtClean="0">
              <a:latin typeface="Book Antiqua" pitchFamily="18" charset="0"/>
            </a:endParaRPr>
          </a:p>
          <a:p>
            <a:pPr algn="ctr">
              <a:buFont typeface="Wingdings" pitchFamily="2" charset="2"/>
              <a:buNone/>
              <a:defRPr/>
            </a:pPr>
            <a:r>
              <a:rPr lang="en-US" i="1" dirty="0" smtClean="0">
                <a:latin typeface="Book Antiqua" pitchFamily="18" charset="0"/>
              </a:rPr>
              <a:t>(not an exhaustive list)</a:t>
            </a:r>
          </a:p>
          <a:p>
            <a:pP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US" sz="4000" smtClean="0">
                <a:latin typeface="Book Antiqua" pitchFamily="18" charset="0"/>
              </a:rPr>
              <a:t>Risk Assessment &amp; Internal Controls</a:t>
            </a:r>
          </a:p>
        </p:txBody>
      </p:sp>
      <p:sp>
        <p:nvSpPr>
          <p:cNvPr id="155651" name="Rectangle 3"/>
          <p:cNvSpPr>
            <a:spLocks noGrp="1" noChangeArrowheads="1"/>
          </p:cNvSpPr>
          <p:nvPr>
            <p:ph type="body" idx="1"/>
          </p:nvPr>
        </p:nvSpPr>
        <p:spPr>
          <a:xfrm>
            <a:off x="457200" y="1798638"/>
            <a:ext cx="8229600" cy="4525962"/>
          </a:xfrm>
        </p:spPr>
        <p:txBody>
          <a:bodyPr/>
          <a:lstStyle/>
          <a:p>
            <a:pPr>
              <a:spcBef>
                <a:spcPts val="1800"/>
              </a:spcBef>
              <a:defRPr/>
            </a:pPr>
            <a:r>
              <a:rPr lang="en-US" sz="2800" dirty="0" smtClean="0">
                <a:latin typeface="Book Antiqua" pitchFamily="18" charset="0"/>
              </a:rPr>
              <a:t>Identify all potential conflicts of interests based on the firm’s practices and business affiliations</a:t>
            </a:r>
          </a:p>
          <a:p>
            <a:pPr>
              <a:spcBef>
                <a:spcPts val="1800"/>
              </a:spcBef>
              <a:defRPr/>
            </a:pPr>
            <a:r>
              <a:rPr lang="en-US" sz="2800" dirty="0" smtClean="0">
                <a:latin typeface="Book Antiqua" pitchFamily="18" charset="0"/>
              </a:rPr>
              <a:t> Identify all areas in which there is a risk of non-compliance with regulation, financial loss, or loss to reputation</a:t>
            </a:r>
          </a:p>
          <a:p>
            <a:pPr>
              <a:spcBef>
                <a:spcPts val="1800"/>
              </a:spcBef>
              <a:defRPr/>
            </a:pPr>
            <a:r>
              <a:rPr lang="en-US" sz="2800" dirty="0" smtClean="0">
                <a:latin typeface="Book Antiqua" pitchFamily="18" charset="0"/>
              </a:rPr>
              <a:t>Analyze whether current controls in place are sufficient to prevent/mitigate risks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6&quot;/&gt;&lt;/object&gt;&lt;object type=&quot;3&quot; unique_id=&quot;10005&quot;&gt;&lt;property id=&quot;20148&quot; value=&quot;5&quot;/&gt;&lt;property id=&quot;20300&quot; value=&quot;Slide 2 - &amp;quot;Disclaimer&amp;quot;&quot;/&gt;&lt;property id=&quot;20307&quot; value=&quot;287&quot;/&gt;&lt;/object&gt;&lt;object type=&quot;3&quot; unique_id=&quot;10006&quot;&gt;&lt;property id=&quot;20148&quot; value=&quot;5&quot;/&gt;&lt;property id=&quot;20300&quot; value=&quot;Slide 3 - &amp;quot;Authority&amp;quot;&quot;/&gt;&lt;property id=&quot;20307&quot; value=&quot;271&quot;/&gt;&lt;/object&gt;&lt;object type=&quot;3&quot; unique_id=&quot;10007&quot;&gt;&lt;property id=&quot;20148&quot; value=&quot;5&quot;/&gt;&lt;property id=&quot;20300&quot; value=&quot;Slide 4 - &amp;quot;Objectives of an Annual Review &amp;quot;&quot;/&gt;&lt;property id=&quot;20307&quot; value=&quot;272&quot;/&gt;&lt;/object&gt;&lt;object type=&quot;3&quot; unique_id=&quot;10011&quot;&gt;&lt;property id=&quot;20148&quot; value=&quot;5&quot;/&gt;&lt;property id=&quot;20300&quot; value=&quot;Slide 9 - &amp;quot;Risk Assessment &amp;amp; Internal Controls&amp;quot;&quot;/&gt;&lt;property id=&quot;20307&quot; value=&quot;279&quot;/&gt;&lt;/object&gt;&lt;object type=&quot;3&quot; unique_id=&quot;10012&quot;&gt;&lt;property id=&quot;20148&quot; value=&quot;5&quot;/&gt;&lt;property id=&quot;20300&quot; value=&quot;Slide 10 - &amp;quot;Testing&amp;quot;&quot;/&gt;&lt;property id=&quot;20307&quot; value=&quot;274&quot;/&gt;&lt;/object&gt;&lt;object type=&quot;3&quot; unique_id=&quot;10031&quot;&gt;&lt;property id=&quot;20148&quot; value=&quot;5&quot;/&gt;&lt;property id=&quot;20300&quot; value=&quot;Slide 19 - &amp;quot;Self-Reporting&amp;quot;&quot;/&gt;&lt;property id=&quot;20307&quot; value=&quot;261&quot;/&gt;&lt;/object&gt;&lt;object type=&quot;3&quot; unique_id=&quot;10033&quot;&gt;&lt;property id=&quot;20148&quot; value=&quot;5&quot;/&gt;&lt;property id=&quot;20300&quot; value=&quot;Slide 20 - &amp;quot;Resources&amp;quot;&quot;/&gt;&lt;property id=&quot;20307&quot; value=&quot;288&quot;/&gt;&lt;/object&gt;&lt;object type=&quot;3&quot; unique_id=&quot;10866&quot;&gt;&lt;property id=&quot;20148&quot; value=&quot;5&quot;/&gt;&lt;property id=&quot;20300&quot; value=&quot;Slide 5 - &amp;quot;Common Compliance Deficiencies&amp;quot;&quot;/&gt;&lt;property id=&quot;20307&quot; value=&quot;292&quot;/&gt;&lt;/object&gt;&lt;object type=&quot;3&quot; unique_id=&quot;11160&quot;&gt;&lt;property id=&quot;20148&quot; value=&quot;5&quot;/&gt;&lt;property id=&quot;20300&quot; value=&quot;Slide 6 - &amp;quot;Fundamental Areas of &amp;#x0D;&amp;#x0A;Compliance Policies and Procedures&amp;quot;&quot;/&gt;&lt;property id=&quot;20307&quot; value=&quot;293&quot;/&gt;&lt;/object&gt;&lt;object type=&quot;3&quot; unique_id=&quot;11417&quot;&gt;&lt;property id=&quot;20148&quot; value=&quot;5&quot;/&gt;&lt;property id=&quot;20300&quot; value=&quot;Slide 7 - &amp;quot;Components of an Annual Review of Policies and Procedures&amp;quot;&quot;/&gt;&lt;property id=&quot;20307&quot; value=&quot;294&quot;/&gt;&lt;/object&gt;&lt;object type=&quot;3&quot; unique_id=&quot;13377&quot;&gt;&lt;property id=&quot;20148&quot; value=&quot;5&quot;/&gt;&lt;property id=&quot;20300&quot; value=&quot;Slide 12 - &amp;quot;Testing (cont’d)&amp;quot;&quot;/&gt;&lt;property id=&quot;20307&quot; value=&quot;295&quot;/&gt;&lt;/object&gt;&lt;object type=&quot;3&quot; unique_id=&quot;13544&quot;&gt;&lt;property id=&quot;20148&quot; value=&quot;5&quot;/&gt;&lt;property id=&quot;20300&quot; value=&quot;Slide 11 - &amp;quot;Testing (cont’d)&amp;quot;&quot;/&gt;&lt;property id=&quot;20307&quot; value=&quot;296&quot;/&gt;&lt;/object&gt;&lt;object type=&quot;3&quot; unique_id=&quot;13919&quot;&gt;&lt;property id=&quot;20148&quot; value=&quot;5&quot;/&gt;&lt;property id=&quot;20300&quot; value=&quot;Slide 13 - &amp;quot;Testing (cont’d)&amp;quot;&quot;/&gt;&lt;property id=&quot;20307&quot; value=&quot;297&quot;/&gt;&lt;/object&gt;&lt;object type=&quot;3&quot; unique_id=&quot;14095&quot;&gt;&lt;property id=&quot;20148&quot; value=&quot;5&quot;/&gt;&lt;property id=&quot;20300&quot; value=&quot;Slide 14 - &amp;quot;Testing (cont’d)&amp;quot;&quot;/&gt;&lt;property id=&quot;20307&quot; value=&quot;298&quot;/&gt;&lt;/object&gt;&lt;object type=&quot;3&quot; unique_id=&quot;14554&quot;&gt;&lt;property id=&quot;20148&quot; value=&quot;5&quot;/&gt;&lt;property id=&quot;20300&quot; value=&quot;Slide 16 - &amp;quot;Review of Compliance Breaches&amp;quot;&quot;/&gt;&lt;property id=&quot;20307&quot; value=&quot;299&quot;/&gt;&lt;/object&gt;&lt;object type=&quot;3&quot; unique_id=&quot;15011&quot;&gt;&lt;property id=&quot;20148&quot; value=&quot;5&quot;/&gt;&lt;property id=&quot;20300&quot; value=&quot;Slide 17 - &amp;quot;Remediation&amp;quot;&quot;/&gt;&lt;property id=&quot;20307&quot; value=&quot;300&quot;/&gt;&lt;/object&gt;&lt;object type=&quot;3&quot; unique_id=&quot;15137&quot;&gt;&lt;property id=&quot;20148&quot; value=&quot;5&quot;/&gt;&lt;property id=&quot;20300&quot; value=&quot;Slide 15 - &amp;quot;Testing (cont’d)&amp;quot;&quot;/&gt;&lt;property id=&quot;20307&quot; value=&quot;301&quot;/&gt;&lt;/object&gt;&lt;object type=&quot;3&quot; unique_id=&quot;15606&quot;&gt;&lt;property id=&quot;20148&quot; value=&quot;5&quot;/&gt;&lt;property id=&quot;20300&quot; value=&quot;Slide 8 - &amp;quot;Documents to Include in Review&amp;quot;&quot;/&gt;&lt;property id=&quot;20307&quot; value=&quot;303&quot;/&gt;&lt;/object&gt;&lt;object type=&quot;3&quot; unique_id=&quot;15607&quot;&gt;&lt;property id=&quot;20148&quot; value=&quot;5&quot;/&gt;&lt;property id=&quot;20300&quot; value=&quot;Slide 18 - &amp;quot;Documentation&amp;quot;&quot;/&gt;&lt;property id=&quot;20307&quot; value=&quot;302&quot;/&gt;&lt;/object&gt;&lt;/object&gt;&lt;/object&gt;&lt;/database&gt;"/>
  <p:tag name="SECTOMILLISECCONVERTED" val="1"/>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1096</TotalTime>
  <Words>1365</Words>
  <Application>Microsoft Office PowerPoint</Application>
  <PresentationFormat>On-screen Show (4:3)</PresentationFormat>
  <Paragraphs>199</Paragraphs>
  <Slides>20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Book Antiqua</vt:lpstr>
      <vt:lpstr>Arial</vt:lpstr>
      <vt:lpstr>Garamond</vt:lpstr>
      <vt:lpstr>Wingdings</vt:lpstr>
      <vt:lpstr>Stream</vt:lpstr>
      <vt:lpstr>Slide 1</vt:lpstr>
      <vt:lpstr>Disclaimer</vt:lpstr>
      <vt:lpstr>Authority</vt:lpstr>
      <vt:lpstr>Objectives of an Annual Review </vt:lpstr>
      <vt:lpstr>Common Compliance Deficiencies</vt:lpstr>
      <vt:lpstr>Fundamental Areas of  Compliance Policies and Procedures</vt:lpstr>
      <vt:lpstr>Components of an Annual Review of Policies and Procedures</vt:lpstr>
      <vt:lpstr>Documents to Include in Review</vt:lpstr>
      <vt:lpstr>Risk Assessment &amp; Internal Controls</vt:lpstr>
      <vt:lpstr>Testing</vt:lpstr>
      <vt:lpstr>Testing (cont’d)</vt:lpstr>
      <vt:lpstr>Testing (cont’d)</vt:lpstr>
      <vt:lpstr>Testing (cont’d)</vt:lpstr>
      <vt:lpstr>Testing (cont’d)</vt:lpstr>
      <vt:lpstr>Testing (cont’d)</vt:lpstr>
      <vt:lpstr>Review of Compliance Breaches</vt:lpstr>
      <vt:lpstr>Remediation</vt:lpstr>
      <vt:lpstr>Documentation</vt:lpstr>
      <vt:lpstr>Self-Reporting</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in Today’s Regulatory Environment</dc:title>
  <dc:creator>Rita Dew</dc:creator>
  <cp:lastModifiedBy>Barry Boyte</cp:lastModifiedBy>
  <cp:revision>178</cp:revision>
  <dcterms:created xsi:type="dcterms:W3CDTF">2007-06-04T22:24:53Z</dcterms:created>
  <dcterms:modified xsi:type="dcterms:W3CDTF">2010-02-22T22:49:25Z</dcterms:modified>
</cp:coreProperties>
</file>